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75" r:id="rId8"/>
    <p:sldId id="276" r:id="rId9"/>
    <p:sldId id="277" r:id="rId10"/>
    <p:sldId id="261" r:id="rId11"/>
    <p:sldId id="269" r:id="rId12"/>
    <p:sldId id="270" r:id="rId13"/>
    <p:sldId id="272" r:id="rId14"/>
    <p:sldId id="273" r:id="rId15"/>
    <p:sldId id="278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4C00-F4EB-4A4C-91DA-B46E429C7A31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5242-C6C0-4F3B-87A2-C6186B2F0B8C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47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4C00-F4EB-4A4C-91DA-B46E429C7A31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5242-C6C0-4F3B-87A2-C6186B2F0B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86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4C00-F4EB-4A4C-91DA-B46E429C7A31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5242-C6C0-4F3B-87A2-C6186B2F0B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67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4C00-F4EB-4A4C-91DA-B46E429C7A31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5242-C6C0-4F3B-87A2-C6186B2F0B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536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4C00-F4EB-4A4C-91DA-B46E429C7A31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5242-C6C0-4F3B-87A2-C6186B2F0B8C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07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4C00-F4EB-4A4C-91DA-B46E429C7A31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5242-C6C0-4F3B-87A2-C6186B2F0B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976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4C00-F4EB-4A4C-91DA-B46E429C7A31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5242-C6C0-4F3B-87A2-C6186B2F0B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51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4C00-F4EB-4A4C-91DA-B46E429C7A31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5242-C6C0-4F3B-87A2-C6186B2F0B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74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4C00-F4EB-4A4C-91DA-B46E429C7A31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5242-C6C0-4F3B-87A2-C6186B2F0B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51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2064C00-F4EB-4A4C-91DA-B46E429C7A31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6C5242-C6C0-4F3B-87A2-C6186B2F0B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062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4C00-F4EB-4A4C-91DA-B46E429C7A31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5242-C6C0-4F3B-87A2-C6186B2F0B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49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2064C00-F4EB-4A4C-91DA-B46E429C7A31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F6C5242-C6C0-4F3B-87A2-C6186B2F0B8C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85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9396" y="566670"/>
            <a:ext cx="10591781" cy="6561786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sz="2000" dirty="0"/>
              <a:t>Journée d’étude </a:t>
            </a:r>
            <a:endParaRPr lang="fr-FR" sz="2000" dirty="0" smtClean="0"/>
          </a:p>
          <a:p>
            <a:pPr algn="ctr"/>
            <a:r>
              <a:rPr lang="fr-FR" b="1" dirty="0" smtClean="0"/>
              <a:t>« </a:t>
            </a:r>
            <a:r>
              <a:rPr lang="fr-FR" b="1" dirty="0"/>
              <a:t>La créativité lexicale de la langue médicale actuelle : Analyse comparative </a:t>
            </a:r>
            <a:r>
              <a:rPr lang="fr-FR" b="1" dirty="0" err="1"/>
              <a:t>interlingue</a:t>
            </a:r>
            <a:r>
              <a:rPr lang="fr-FR" b="1" dirty="0"/>
              <a:t> » </a:t>
            </a:r>
            <a:endParaRPr lang="fr-FR" b="1" dirty="0" smtClean="0"/>
          </a:p>
          <a:p>
            <a:pPr algn="ctr"/>
            <a:endParaRPr lang="fr-FR" sz="1800" dirty="0" smtClean="0"/>
          </a:p>
          <a:p>
            <a:pPr algn="ctr"/>
            <a:r>
              <a:rPr lang="fr-FR" sz="1400" dirty="0"/>
              <a:t>28 septembre 2018</a:t>
            </a:r>
          </a:p>
          <a:p>
            <a:pPr algn="ctr"/>
            <a:endParaRPr lang="fr-FR" sz="1400" dirty="0" smtClean="0"/>
          </a:p>
          <a:p>
            <a:pPr algn="ctr"/>
            <a:endParaRPr lang="fr-FR" sz="1400" dirty="0"/>
          </a:p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Portugais </a:t>
            </a:r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médical </a:t>
            </a:r>
            <a:endParaRPr lang="fr-F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3000" dirty="0"/>
          </a:p>
          <a:p>
            <a:pPr algn="ctr"/>
            <a:r>
              <a:rPr lang="fr-FR" sz="3000" dirty="0" smtClean="0"/>
              <a:t>Isabel </a:t>
            </a:r>
            <a:r>
              <a:rPr lang="fr-FR" sz="3000" dirty="0"/>
              <a:t>DESMET </a:t>
            </a:r>
            <a:endParaRPr lang="fr-FR" sz="3000" dirty="0" smtClean="0"/>
          </a:p>
          <a:p>
            <a:pPr algn="ctr"/>
            <a:r>
              <a:rPr lang="fr-FR" sz="2000" dirty="0" smtClean="0"/>
              <a:t>Université PARIS 8 </a:t>
            </a:r>
          </a:p>
          <a:p>
            <a:pPr algn="ctr"/>
            <a:r>
              <a:rPr lang="fr-FR" sz="2000" dirty="0" smtClean="0"/>
              <a:t>Vincennes-Saint-Denis</a:t>
            </a:r>
          </a:p>
          <a:p>
            <a:pPr algn="ctr"/>
            <a:r>
              <a:rPr lang="fr-FR" sz="2000" dirty="0" err="1" smtClean="0"/>
              <a:t>Ler</a:t>
            </a:r>
            <a:r>
              <a:rPr lang="fr-FR" sz="2000" dirty="0" smtClean="0"/>
              <a:t> EA </a:t>
            </a:r>
            <a:r>
              <a:rPr lang="fr-FR" sz="2000" dirty="0"/>
              <a:t>4385</a:t>
            </a:r>
            <a:r>
              <a:rPr lang="fr-FR" sz="2000" dirty="0" smtClean="0"/>
              <a:t>- Laboratoire d’Etudes Romanes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SORBONNE UNIVERSITE - Campus </a:t>
            </a:r>
            <a:r>
              <a:rPr lang="fr-FR" sz="1200" dirty="0">
                <a:solidFill>
                  <a:schemeClr val="bg1"/>
                </a:solidFill>
              </a:rPr>
              <a:t>des Cordeliers </a:t>
            </a:r>
            <a:r>
              <a:rPr lang="fr-FR" sz="1200" dirty="0" smtClean="0">
                <a:solidFill>
                  <a:schemeClr val="bg1"/>
                </a:solidFill>
              </a:rPr>
              <a:t>- Amphithéâtre </a:t>
            </a:r>
            <a:r>
              <a:rPr lang="fr-FR" sz="1200" dirty="0" err="1" smtClean="0">
                <a:solidFill>
                  <a:schemeClr val="bg1"/>
                </a:solidFill>
              </a:rPr>
              <a:t>Bilski</a:t>
            </a:r>
            <a:r>
              <a:rPr lang="fr-FR" sz="1200" dirty="0" smtClean="0">
                <a:solidFill>
                  <a:schemeClr val="bg1"/>
                </a:solidFill>
              </a:rPr>
              <a:t>-Pasquier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500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003" y="296214"/>
            <a:ext cx="11436439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200" b="1" dirty="0" smtClean="0">
                <a:solidFill>
                  <a:schemeClr val="tx2">
                    <a:lumMod val="75000"/>
                  </a:schemeClr>
                </a:solidFill>
              </a:rPr>
              <a:t>2. Analyse morphologique (comparée) des néonymes retenus dans l’étude</a:t>
            </a:r>
            <a:endParaRPr lang="fr-FR" sz="22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fr-FR" sz="22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200" b="1" i="1" dirty="0" smtClean="0">
                <a:solidFill>
                  <a:schemeClr val="tx2">
                    <a:lumMod val="75000"/>
                  </a:schemeClr>
                </a:solidFill>
              </a:rPr>
              <a:t>2.1. Recours à des mots simples ou affixés de la langue courante 	</a:t>
            </a:r>
          </a:p>
          <a:p>
            <a:pPr>
              <a:lnSpc>
                <a:spcPct val="150000"/>
              </a:lnSpc>
            </a:pPr>
            <a:r>
              <a:rPr lang="fr-FR" sz="2200" b="1" i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fr-FR" sz="22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200" b="1" i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fr-FR" sz="2200" b="1" i="1" dirty="0" smtClean="0">
                <a:solidFill>
                  <a:schemeClr val="tx2">
                    <a:lumMod val="75000"/>
                  </a:schemeClr>
                </a:solidFill>
              </a:rPr>
              <a:t>Néologismes formels</a:t>
            </a:r>
          </a:p>
          <a:p>
            <a:pPr>
              <a:lnSpc>
                <a:spcPct val="150000"/>
              </a:lnSpc>
            </a:pPr>
            <a:r>
              <a:rPr lang="fr-FR" sz="2200" b="1" i="1" dirty="0" smtClean="0">
                <a:solidFill>
                  <a:schemeClr val="tx2">
                    <a:lumMod val="75000"/>
                  </a:schemeClr>
                </a:solidFill>
              </a:rPr>
              <a:t>		</a:t>
            </a:r>
            <a:r>
              <a:rPr lang="fr-FR" sz="2200" dirty="0"/>
              <a:t>lissage</a:t>
            </a:r>
            <a:r>
              <a:rPr lang="fr-FR" sz="2200" i="1" dirty="0"/>
              <a:t> / </a:t>
            </a:r>
            <a:r>
              <a:rPr lang="fr-FR" sz="2200" b="1" i="1" dirty="0" err="1" smtClean="0"/>
              <a:t>alisamento</a:t>
            </a:r>
            <a:endParaRPr lang="fr-FR" sz="2200" b="1" i="1" dirty="0" smtClean="0"/>
          </a:p>
          <a:p>
            <a:pPr>
              <a:lnSpc>
                <a:spcPct val="150000"/>
              </a:lnSpc>
            </a:pPr>
            <a:r>
              <a:rPr lang="fr-FR" sz="2200" i="1" dirty="0" smtClean="0"/>
              <a:t>		</a:t>
            </a:r>
            <a:r>
              <a:rPr lang="fr-FR" sz="2200" dirty="0" smtClean="0"/>
              <a:t>se </a:t>
            </a:r>
            <a:r>
              <a:rPr lang="fr-FR" sz="2200" dirty="0"/>
              <a:t>faire refaire la façade</a:t>
            </a:r>
            <a:r>
              <a:rPr lang="fr-FR" sz="2200" i="1" dirty="0"/>
              <a:t> / </a:t>
            </a:r>
            <a:r>
              <a:rPr lang="fr-FR" sz="2200" b="1" i="1" dirty="0" err="1"/>
              <a:t>fazer</a:t>
            </a:r>
            <a:r>
              <a:rPr lang="fr-FR" sz="2200" b="1" i="1" dirty="0"/>
              <a:t> </a:t>
            </a:r>
            <a:r>
              <a:rPr lang="fr-FR" sz="2200" b="1" i="1" dirty="0" err="1"/>
              <a:t>uma</a:t>
            </a:r>
            <a:r>
              <a:rPr lang="fr-FR" sz="2200" b="1" i="1" dirty="0"/>
              <a:t> </a:t>
            </a:r>
            <a:r>
              <a:rPr lang="fr-FR" sz="2200" b="1" i="1" dirty="0" err="1"/>
              <a:t>recauchutagem</a:t>
            </a:r>
            <a:endParaRPr lang="fr-FR" sz="22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200" b="1" i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fr-FR" sz="2200" b="1" i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fr-FR" sz="2200" b="1" i="1" dirty="0" smtClean="0">
                <a:solidFill>
                  <a:schemeClr val="tx2">
                    <a:lumMod val="75000"/>
                  </a:schemeClr>
                </a:solidFill>
              </a:rPr>
              <a:t>Néologismes sémantiques</a:t>
            </a:r>
          </a:p>
          <a:p>
            <a:pPr>
              <a:lnSpc>
                <a:spcPct val="150000"/>
              </a:lnSpc>
            </a:pPr>
            <a:r>
              <a:rPr lang="fr-FR" sz="2200" dirty="0" smtClean="0"/>
              <a:t>		rinçage </a:t>
            </a:r>
            <a:r>
              <a:rPr lang="fr-FR" sz="2200" dirty="0"/>
              <a:t>/</a:t>
            </a:r>
            <a:r>
              <a:rPr lang="fr-FR" sz="2200" dirty="0" smtClean="0"/>
              <a:t> rodage</a:t>
            </a:r>
          </a:p>
          <a:p>
            <a:pPr>
              <a:lnSpc>
                <a:spcPct val="150000"/>
              </a:lnSpc>
            </a:pPr>
            <a:r>
              <a:rPr lang="fr-FR" sz="2200" i="1" dirty="0" smtClean="0"/>
              <a:t>		</a:t>
            </a:r>
            <a:r>
              <a:rPr lang="fr-FR" sz="2200" i="1" dirty="0" err="1" smtClean="0"/>
              <a:t>wash</a:t>
            </a:r>
            <a:r>
              <a:rPr lang="fr-FR" sz="2200" i="1" dirty="0" smtClean="0"/>
              <a:t> </a:t>
            </a:r>
            <a:r>
              <a:rPr lang="fr-FR" sz="2200" i="1" dirty="0"/>
              <a:t>out</a:t>
            </a:r>
            <a:r>
              <a:rPr lang="fr-FR" sz="2200" dirty="0"/>
              <a:t> </a:t>
            </a:r>
            <a:r>
              <a:rPr lang="fr-FR" sz="2200" dirty="0" smtClean="0"/>
              <a:t>/</a:t>
            </a:r>
            <a:r>
              <a:rPr lang="fr-FR" sz="2200" i="1" dirty="0" err="1" smtClean="0"/>
              <a:t>run</a:t>
            </a:r>
            <a:r>
              <a:rPr lang="fr-FR" sz="2200" i="1" dirty="0" smtClean="0"/>
              <a:t> </a:t>
            </a:r>
            <a:r>
              <a:rPr lang="fr-FR" sz="2200" i="1" dirty="0"/>
              <a:t>in </a:t>
            </a:r>
            <a:r>
              <a:rPr lang="fr-FR" sz="2200" i="1" dirty="0" err="1"/>
              <a:t>period</a:t>
            </a:r>
            <a:r>
              <a:rPr lang="fr-FR" sz="2200" dirty="0"/>
              <a:t> </a:t>
            </a:r>
            <a:endParaRPr lang="fr-FR" sz="2200" dirty="0" smtClean="0"/>
          </a:p>
        </p:txBody>
      </p:sp>
    </p:spTree>
    <p:extLst>
      <p:ext uri="{BB962C8B-B14F-4D97-AF65-F5344CB8AC3E}">
        <p14:creationId xmlns:p14="http://schemas.microsoft.com/office/powerpoint/2010/main" val="86328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518" y="231820"/>
            <a:ext cx="8667482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200" b="1" i="1" dirty="0" smtClean="0">
                <a:solidFill>
                  <a:schemeClr val="tx2">
                    <a:lumMod val="75000"/>
                  </a:schemeClr>
                </a:solidFill>
              </a:rPr>
              <a:t>2.2. Recours à différents types de composition</a:t>
            </a:r>
          </a:p>
          <a:p>
            <a:pPr>
              <a:lnSpc>
                <a:spcPct val="150000"/>
              </a:lnSpc>
            </a:pPr>
            <a:endParaRPr lang="fr-FR" sz="22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200" b="1" i="1" dirty="0" smtClean="0">
                <a:solidFill>
                  <a:schemeClr val="tx2">
                    <a:lumMod val="75000"/>
                  </a:schemeClr>
                </a:solidFill>
              </a:rPr>
              <a:t>	Recours à des mots composés ‘autochtones’ et à des </a:t>
            </a:r>
            <a:r>
              <a:rPr lang="fr-FR" sz="2200" b="1" i="1" dirty="0" err="1" smtClean="0">
                <a:solidFill>
                  <a:schemeClr val="tx2">
                    <a:lumMod val="75000"/>
                  </a:schemeClr>
                </a:solidFill>
              </a:rPr>
              <a:t>synapsies</a:t>
            </a:r>
            <a:endParaRPr lang="fr-FR" sz="22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200" dirty="0"/>
              <a:t>C</a:t>
            </a:r>
            <a:r>
              <a:rPr lang="fr-FR" sz="2200" dirty="0" smtClean="0"/>
              <a:t>hirurgie </a:t>
            </a:r>
            <a:r>
              <a:rPr lang="fr-FR" sz="2200" dirty="0"/>
              <a:t>digestive de l’obésité </a:t>
            </a:r>
            <a:r>
              <a:rPr lang="fr-FR" sz="2200" dirty="0" smtClean="0"/>
              <a:t>/ </a:t>
            </a:r>
            <a:r>
              <a:rPr lang="fr-FR" sz="2200" b="1" i="1" dirty="0" err="1" smtClean="0"/>
              <a:t>Cirurgia</a:t>
            </a:r>
            <a:r>
              <a:rPr lang="fr-FR" sz="2200" b="1" i="1" dirty="0" smtClean="0"/>
              <a:t> </a:t>
            </a:r>
            <a:r>
              <a:rPr lang="fr-FR" sz="2200" b="1" i="1" dirty="0" err="1" smtClean="0"/>
              <a:t>digestiva</a:t>
            </a:r>
            <a:r>
              <a:rPr lang="fr-FR" sz="2200" b="1" i="1" dirty="0" smtClean="0"/>
              <a:t> da </a:t>
            </a:r>
            <a:r>
              <a:rPr lang="fr-FR" sz="2200" b="1" i="1" dirty="0" err="1" smtClean="0"/>
              <a:t>obesidade</a:t>
            </a:r>
            <a:endParaRPr lang="fr-FR" sz="2200" dirty="0"/>
          </a:p>
          <a:p>
            <a:pPr>
              <a:lnSpc>
                <a:spcPct val="150000"/>
              </a:lnSpc>
            </a:pPr>
            <a:r>
              <a:rPr lang="fr-FR" sz="2200" dirty="0" smtClean="0"/>
              <a:t>Syndrome </a:t>
            </a:r>
            <a:r>
              <a:rPr lang="fr-FR" sz="2200" dirty="0"/>
              <a:t>d’épuisement professionnel </a:t>
            </a:r>
            <a:r>
              <a:rPr lang="fr-FR" sz="2200" dirty="0" smtClean="0"/>
              <a:t>/ </a:t>
            </a:r>
            <a:r>
              <a:rPr lang="fr-FR" sz="2200" b="1" i="1" dirty="0" err="1" smtClean="0"/>
              <a:t>Síndroma</a:t>
            </a:r>
            <a:r>
              <a:rPr lang="fr-FR" sz="2200" b="1" i="1" dirty="0" smtClean="0"/>
              <a:t> de </a:t>
            </a:r>
            <a:r>
              <a:rPr lang="fr-FR" sz="2200" b="1" i="1" dirty="0" err="1" smtClean="0"/>
              <a:t>esgotamento</a:t>
            </a:r>
            <a:r>
              <a:rPr lang="fr-FR" sz="2200" b="1" i="1" dirty="0" smtClean="0"/>
              <a:t> </a:t>
            </a:r>
            <a:r>
              <a:rPr lang="fr-FR" sz="2200" b="1" i="1" dirty="0" err="1" smtClean="0"/>
              <a:t>profissional</a:t>
            </a:r>
            <a:endParaRPr lang="fr-FR" sz="2200" b="1" dirty="0"/>
          </a:p>
          <a:p>
            <a:pPr>
              <a:lnSpc>
                <a:spcPct val="150000"/>
              </a:lnSpc>
            </a:pPr>
            <a:endParaRPr lang="fr-FR" sz="22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200" b="1" i="1" dirty="0" smtClean="0">
                <a:solidFill>
                  <a:schemeClr val="tx2">
                    <a:lumMod val="75000"/>
                  </a:schemeClr>
                </a:solidFill>
              </a:rPr>
              <a:t>	Recours à des hybrides</a:t>
            </a:r>
          </a:p>
          <a:p>
            <a:pPr>
              <a:lnSpc>
                <a:spcPct val="150000"/>
              </a:lnSpc>
            </a:pPr>
            <a:r>
              <a:rPr lang="fr-FR" sz="2200" dirty="0" smtClean="0"/>
              <a:t>Chirurgie </a:t>
            </a:r>
            <a:r>
              <a:rPr lang="fr-FR" sz="2200" dirty="0" err="1" smtClean="0"/>
              <a:t>baryatrique</a:t>
            </a:r>
            <a:r>
              <a:rPr lang="fr-FR" sz="2200" dirty="0" smtClean="0"/>
              <a:t> : </a:t>
            </a:r>
            <a:r>
              <a:rPr lang="fr-FR" sz="2200" b="1" i="1" dirty="0" err="1" smtClean="0"/>
              <a:t>Cirurgia</a:t>
            </a:r>
            <a:r>
              <a:rPr lang="fr-FR" sz="2200" b="1" i="1" dirty="0" smtClean="0"/>
              <a:t> </a:t>
            </a:r>
            <a:r>
              <a:rPr lang="fr-FR" sz="2200" b="1" i="1" dirty="0" err="1" smtClean="0"/>
              <a:t>bariátrica</a:t>
            </a:r>
            <a:r>
              <a:rPr lang="fr-FR" sz="2200" b="1" i="1" dirty="0" smtClean="0"/>
              <a:t> </a:t>
            </a:r>
            <a:endParaRPr lang="fr-FR" sz="2200" b="1" dirty="0" smtClean="0"/>
          </a:p>
          <a:p>
            <a:pPr>
              <a:lnSpc>
                <a:spcPct val="150000"/>
              </a:lnSpc>
            </a:pPr>
            <a:r>
              <a:rPr lang="fr-FR" sz="2200" dirty="0" err="1"/>
              <a:t>P</a:t>
            </a:r>
            <a:r>
              <a:rPr lang="fr-FR" sz="2200" dirty="0" err="1" smtClean="0"/>
              <a:t>ondyloplastie</a:t>
            </a:r>
            <a:r>
              <a:rPr lang="fr-FR" sz="2200" dirty="0" smtClean="0"/>
              <a:t> explosive : </a:t>
            </a:r>
            <a:r>
              <a:rPr lang="fr-FR" sz="2200" b="1" i="1" dirty="0" err="1" smtClean="0"/>
              <a:t>Espondilite</a:t>
            </a:r>
            <a:r>
              <a:rPr lang="fr-FR" sz="2200" b="1" i="1" dirty="0" smtClean="0"/>
              <a:t> </a:t>
            </a:r>
            <a:r>
              <a:rPr lang="fr-FR" sz="2200" b="1" i="1" dirty="0" err="1" smtClean="0"/>
              <a:t>anquilosante</a:t>
            </a:r>
            <a:endParaRPr lang="fr-FR" sz="2200" b="1" i="1" dirty="0" smtClean="0"/>
          </a:p>
          <a:p>
            <a:pPr>
              <a:lnSpc>
                <a:spcPct val="150000"/>
              </a:lnSpc>
            </a:pPr>
            <a:endParaRPr lang="fr-F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fr-FR" i="1" dirty="0"/>
          </a:p>
          <a:p>
            <a:pPr>
              <a:lnSpc>
                <a:spcPct val="150000"/>
              </a:lnSpc>
            </a:pPr>
            <a:r>
              <a:rPr lang="fr-FR" b="1" i="1" dirty="0" smtClean="0">
                <a:solidFill>
                  <a:schemeClr val="tx2">
                    <a:lumMod val="75000"/>
                  </a:schemeClr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74037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958" y="470522"/>
            <a:ext cx="10908965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200" b="1" i="1" dirty="0" smtClean="0">
                <a:solidFill>
                  <a:schemeClr val="tx2">
                    <a:lumMod val="75000"/>
                  </a:schemeClr>
                </a:solidFill>
              </a:rPr>
              <a:t>2.3. Recours à des sigles</a:t>
            </a:r>
          </a:p>
          <a:p>
            <a:pPr>
              <a:lnSpc>
                <a:spcPct val="150000"/>
              </a:lnSpc>
            </a:pPr>
            <a:endParaRPr lang="fr-FR" sz="2200" b="1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200" dirty="0"/>
              <a:t>ESB </a:t>
            </a:r>
            <a:r>
              <a:rPr lang="fr-FR" sz="2200" dirty="0" smtClean="0"/>
              <a:t>: </a:t>
            </a:r>
            <a:r>
              <a:rPr lang="fr-FR" sz="2200" dirty="0"/>
              <a:t>encéphalite spongiforme bovine, </a:t>
            </a:r>
            <a:r>
              <a:rPr lang="fr-FR" sz="2200" dirty="0" smtClean="0"/>
              <a:t>maladie </a:t>
            </a:r>
            <a:r>
              <a:rPr lang="fr-FR" sz="2200" dirty="0"/>
              <a:t>de la vache folle</a:t>
            </a:r>
            <a:endParaRPr lang="fr-FR" sz="2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200" b="1" i="1" dirty="0"/>
              <a:t>BSE</a:t>
            </a:r>
            <a:r>
              <a:rPr lang="fr-FR" sz="2200" dirty="0"/>
              <a:t> </a:t>
            </a:r>
            <a:r>
              <a:rPr lang="fr-FR" sz="2200" dirty="0" smtClean="0"/>
              <a:t>en portugais pour </a:t>
            </a:r>
            <a:r>
              <a:rPr lang="fr-FR" sz="2200" i="1" dirty="0"/>
              <a:t>ESB</a:t>
            </a:r>
            <a:endParaRPr lang="fr-FR" sz="22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fr-FR" sz="2200" b="1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200" b="1" i="1" dirty="0"/>
              <a:t>POC</a:t>
            </a:r>
            <a:r>
              <a:rPr lang="fr-FR" sz="2200" i="1" dirty="0"/>
              <a:t> (</a:t>
            </a:r>
            <a:r>
              <a:rPr lang="fr-FR" sz="2200" i="1" dirty="0" err="1"/>
              <a:t>perturbações</a:t>
            </a:r>
            <a:r>
              <a:rPr lang="fr-FR" sz="2200" i="1" dirty="0"/>
              <a:t> </a:t>
            </a:r>
            <a:r>
              <a:rPr lang="fr-FR" sz="2200" i="1" dirty="0" err="1"/>
              <a:t>obcessivo-compulsivas</a:t>
            </a:r>
            <a:r>
              <a:rPr lang="fr-FR" sz="2200" i="1" dirty="0"/>
              <a:t>)</a:t>
            </a:r>
            <a:r>
              <a:rPr lang="fr-FR" sz="2200" dirty="0"/>
              <a:t> </a:t>
            </a:r>
            <a:r>
              <a:rPr lang="fr-FR" sz="2200" dirty="0" smtClean="0"/>
              <a:t>: TOC en français (troubles obsessionnels compulsifs)</a:t>
            </a:r>
            <a:endParaRPr lang="fr-FR" sz="22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fr-FR" sz="2200" b="1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562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8228" y="778995"/>
            <a:ext cx="8361584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6000" b="1" i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MERCI </a:t>
            </a:r>
            <a:endParaRPr lang="fr-FR" sz="6000" b="1" i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fr-FR" sz="6000" b="1" i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						OBRIGADA</a:t>
            </a:r>
            <a:endParaRPr lang="fr-FR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076" y="4274025"/>
            <a:ext cx="1154321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Variation dénominative et créativité lexicale dans le portugais médical contemporain</a:t>
            </a:r>
          </a:p>
          <a:p>
            <a:pPr algn="ctr">
              <a:spcAft>
                <a:spcPts val="0"/>
              </a:spcAft>
            </a:pPr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dirty="0" smtClean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b="1" dirty="0" smtClean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Isabel </a:t>
            </a:r>
            <a:r>
              <a:rPr lang="fr-FR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Desmet</a:t>
            </a:r>
            <a:endParaRPr lang="fr-FR" dirty="0" smtClean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Université Paris 8,</a:t>
            </a:r>
            <a:endParaRPr lang="fr-FR" dirty="0" smtClean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Laboratoire d’études romanes (EA 4385)</a:t>
            </a:r>
            <a:endParaRPr lang="fr-FR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33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5910" y="104814"/>
            <a:ext cx="1180992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500" dirty="0" smtClean="0"/>
              <a:t>Benveniste </a:t>
            </a:r>
            <a:r>
              <a:rPr lang="fr-FR" sz="1500" dirty="0"/>
              <a:t>Émile, [1966] 1974, « Formes nouvelles de la composition nominale », </a:t>
            </a:r>
            <a:r>
              <a:rPr lang="fr-FR" sz="1500" i="1" dirty="0"/>
              <a:t>Problèmes de linguistique générale II</a:t>
            </a:r>
            <a:r>
              <a:rPr lang="fr-FR" sz="1500" dirty="0"/>
              <a:t>, Gallimard, (repris du BSL LXI, fac. 1), p. 163-176.</a:t>
            </a:r>
          </a:p>
          <a:p>
            <a:r>
              <a:rPr lang="fr-FR" sz="1500" dirty="0"/>
              <a:t> </a:t>
            </a:r>
          </a:p>
          <a:p>
            <a:r>
              <a:rPr lang="pt-PT" sz="1500" dirty="0"/>
              <a:t>Desmet Isabel (1990), “ A propósito da neologia terminológica do português. O caso do empréstimo” (A propos de la néologie terminologique du portugais. </a:t>
            </a:r>
            <a:r>
              <a:rPr lang="fr-FR" sz="1500" dirty="0"/>
              <a:t>Le cas de l’emprunt), </a:t>
            </a:r>
            <a:r>
              <a:rPr lang="fr-FR" sz="1500" i="1" dirty="0"/>
              <a:t>Actes du colloque de lexicologie et de lexicographie</a:t>
            </a:r>
            <a:r>
              <a:rPr lang="fr-FR" sz="1500" dirty="0"/>
              <a:t>, Université Nouvelle de Lisbonne, pp. 182-187. </a:t>
            </a:r>
          </a:p>
          <a:p>
            <a:r>
              <a:rPr lang="fr-FR" sz="1500" dirty="0"/>
              <a:t> </a:t>
            </a:r>
          </a:p>
          <a:p>
            <a:r>
              <a:rPr lang="pt-PT" sz="1500" dirty="0"/>
              <a:t>Desmet Isabel (1990), “ Princípios teóricos da terminologia. Especificidades da neonímia. ” </a:t>
            </a:r>
            <a:r>
              <a:rPr lang="fr-FR" sz="1500" dirty="0"/>
              <a:t>(Principes théoriques de la terminologie. Spécificités de la </a:t>
            </a:r>
            <a:r>
              <a:rPr lang="fr-FR" sz="1500" dirty="0" err="1"/>
              <a:t>néonymie</a:t>
            </a:r>
            <a:r>
              <a:rPr lang="fr-FR" sz="1500" dirty="0"/>
              <a:t>), </a:t>
            </a:r>
            <a:r>
              <a:rPr lang="fr-FR" sz="1500" i="1" dirty="0" err="1"/>
              <a:t>Terminologias</a:t>
            </a:r>
            <a:r>
              <a:rPr lang="fr-FR" sz="1500" dirty="0"/>
              <a:t> n°1, Lisboa : TERMIP, pp. 14-26.</a:t>
            </a:r>
          </a:p>
          <a:p>
            <a:r>
              <a:rPr lang="fr-FR" sz="1500" dirty="0"/>
              <a:t> </a:t>
            </a:r>
          </a:p>
          <a:p>
            <a:r>
              <a:rPr lang="fr-FR" sz="1500" dirty="0" err="1"/>
              <a:t>Desmet</a:t>
            </a:r>
            <a:r>
              <a:rPr lang="fr-FR" sz="1500" dirty="0"/>
              <a:t> Isabel (2002), « Néologie du portugais contemporain : une zone d’instabilité linguistique », Actes de la journée « Instabilités linguistiques dans les langues romanes, Université Paris 8, </a:t>
            </a:r>
            <a:r>
              <a:rPr lang="fr-FR" sz="1500" i="1" dirty="0"/>
              <a:t>Travaux et Documents </a:t>
            </a:r>
            <a:r>
              <a:rPr lang="fr-FR" sz="1500" dirty="0"/>
              <a:t>n° 16, Presses de l’Université de Vincennes – Saint-Denis, pp.77-99.</a:t>
            </a:r>
          </a:p>
          <a:p>
            <a:r>
              <a:rPr lang="fr-FR" sz="1500" dirty="0"/>
              <a:t> </a:t>
            </a:r>
          </a:p>
          <a:p>
            <a:r>
              <a:rPr lang="fr-FR" sz="1500" dirty="0" err="1"/>
              <a:t>Desmet</a:t>
            </a:r>
            <a:r>
              <a:rPr lang="fr-FR" sz="1500" dirty="0"/>
              <a:t> Isabel (2007), « Terminologie, culture et société. Eléments pour une théorie </a:t>
            </a:r>
            <a:r>
              <a:rPr lang="fr-FR" sz="1500" dirty="0" err="1"/>
              <a:t>variationniste</a:t>
            </a:r>
            <a:r>
              <a:rPr lang="fr-FR" sz="1500" dirty="0"/>
              <a:t> de la terminologie et des langues de spécialité »,  </a:t>
            </a:r>
            <a:r>
              <a:rPr lang="fr-FR" sz="1500" i="1" dirty="0"/>
              <a:t>Cahiers du </a:t>
            </a:r>
            <a:r>
              <a:rPr lang="fr-FR" sz="1500" i="1" dirty="0" err="1"/>
              <a:t>Rifal</a:t>
            </a:r>
            <a:r>
              <a:rPr lang="fr-FR" sz="1500" i="1" dirty="0"/>
              <a:t> </a:t>
            </a:r>
            <a:r>
              <a:rPr lang="fr-FR" sz="1500" dirty="0"/>
              <a:t>n° 26, décembre 2007,  Organisation internationale de la francophonie et Communauté française de Belgique, pp. 3-13.</a:t>
            </a:r>
          </a:p>
          <a:p>
            <a:r>
              <a:rPr lang="fr-FR" sz="1500" dirty="0"/>
              <a:t> </a:t>
            </a:r>
          </a:p>
          <a:p>
            <a:r>
              <a:rPr lang="en-US" sz="1500" dirty="0" err="1"/>
              <a:t>Humbley</a:t>
            </a:r>
            <a:r>
              <a:rPr lang="en-US" sz="1500" dirty="0"/>
              <a:t> John, à </a:t>
            </a:r>
            <a:r>
              <a:rPr lang="en-US" sz="1500" dirty="0" err="1"/>
              <a:t>paraître</a:t>
            </a:r>
            <a:r>
              <a:rPr lang="en-US" sz="1500" dirty="0"/>
              <a:t>, « </a:t>
            </a:r>
            <a:r>
              <a:rPr lang="en-US" sz="1500" dirty="0" err="1"/>
              <a:t>Allogenisms</a:t>
            </a:r>
            <a:r>
              <a:rPr lang="en-US" sz="1500" dirty="0"/>
              <a:t> : the major category of ‘true’ false loans », in </a:t>
            </a:r>
            <a:r>
              <a:rPr lang="en-US" sz="1500" dirty="0" err="1"/>
              <a:t>Furiassi</a:t>
            </a:r>
            <a:r>
              <a:rPr lang="en-US" sz="1500" dirty="0"/>
              <a:t> et Gottlieb (dir.) </a:t>
            </a:r>
            <a:r>
              <a:rPr lang="en-US" sz="1500" i="1" dirty="0"/>
              <a:t>False loans</a:t>
            </a:r>
            <a:r>
              <a:rPr lang="en-US" sz="1500" dirty="0"/>
              <a:t>.</a:t>
            </a:r>
            <a:endParaRPr lang="fr-FR" sz="1500" dirty="0"/>
          </a:p>
          <a:p>
            <a:r>
              <a:rPr lang="en-US" sz="1500" dirty="0"/>
              <a:t> </a:t>
            </a:r>
            <a:endParaRPr lang="fr-FR" sz="1500" dirty="0"/>
          </a:p>
          <a:p>
            <a:r>
              <a:rPr lang="fr-FR" sz="1500" dirty="0" err="1"/>
              <a:t>Humbley</a:t>
            </a:r>
            <a:r>
              <a:rPr lang="fr-FR" sz="1500" dirty="0"/>
              <a:t> John, à paraître, « La classification des faux emprunts : une question de point de vue », </a:t>
            </a:r>
            <a:r>
              <a:rPr lang="fr-FR" sz="1500" i="1" dirty="0"/>
              <a:t>Emprunts néologiques : études </a:t>
            </a:r>
            <a:r>
              <a:rPr lang="fr-FR" sz="1500" i="1" dirty="0" err="1"/>
              <a:t>interlangues</a:t>
            </a:r>
            <a:r>
              <a:rPr lang="fr-FR" sz="1500" dirty="0"/>
              <a:t>, coll. La </a:t>
            </a:r>
            <a:r>
              <a:rPr lang="fr-FR" sz="1500" dirty="0" err="1"/>
              <a:t>Lexicothèque</a:t>
            </a:r>
            <a:r>
              <a:rPr lang="fr-FR" sz="1500" dirty="0"/>
              <a:t>, éd. Lambert Lucas, Limoges.</a:t>
            </a:r>
          </a:p>
          <a:p>
            <a:r>
              <a:rPr lang="fr-FR" sz="1500" dirty="0"/>
              <a:t> </a:t>
            </a:r>
          </a:p>
          <a:p>
            <a:r>
              <a:rPr lang="fr-FR" sz="1500" dirty="0"/>
              <a:t>Jacquet-</a:t>
            </a:r>
            <a:r>
              <a:rPr lang="fr-FR" sz="1500" dirty="0" err="1"/>
              <a:t>Pfau</a:t>
            </a:r>
            <a:r>
              <a:rPr lang="fr-FR" sz="1500" dirty="0"/>
              <a:t> Christine, </a:t>
            </a:r>
            <a:r>
              <a:rPr lang="fr-FR" sz="1500" dirty="0" err="1"/>
              <a:t>Humbley</a:t>
            </a:r>
            <a:r>
              <a:rPr lang="fr-FR" sz="1500" dirty="0"/>
              <a:t> John et </a:t>
            </a:r>
            <a:r>
              <a:rPr lang="fr-FR" sz="1500" dirty="0" err="1"/>
              <a:t>Sablayrolles</a:t>
            </a:r>
            <a:r>
              <a:rPr lang="fr-FR" sz="1500" dirty="0"/>
              <a:t> Jean-François, 2011, « Emprunts, créations « sous influence » et équivalents », Actes des 8</a:t>
            </a:r>
            <a:r>
              <a:rPr lang="fr-FR" sz="1500" baseline="30000" dirty="0"/>
              <a:t>e</a:t>
            </a:r>
            <a:r>
              <a:rPr lang="fr-FR" sz="1500" dirty="0"/>
              <a:t> Journées scientifiques du réseau LTT de l’AUF, </a:t>
            </a:r>
            <a:r>
              <a:rPr lang="fr-FR" sz="1500" i="1" dirty="0"/>
              <a:t>Passeurs de mots, passeurs d’espoir : lexicologie, terminologie et traduction face au défi de la diversité</a:t>
            </a:r>
            <a:r>
              <a:rPr lang="fr-FR" sz="1500" dirty="0"/>
              <a:t> Édition des archives contemporaines, p. 325-339.</a:t>
            </a:r>
          </a:p>
          <a:p>
            <a:r>
              <a:rPr lang="fr-FR" sz="1500" dirty="0"/>
              <a:t> </a:t>
            </a:r>
          </a:p>
          <a:p>
            <a:r>
              <a:rPr lang="fr-FR" sz="1500" cap="all" dirty="0" err="1" smtClean="0"/>
              <a:t>Sablayrolles</a:t>
            </a:r>
            <a:r>
              <a:rPr lang="fr-FR" sz="1500" cap="all" dirty="0" smtClean="0"/>
              <a:t> Jean-François, à paraître, « Quelques remarques sur une typologie des néologismes : Amalgamation ou </a:t>
            </a:r>
            <a:r>
              <a:rPr lang="fr-FR" sz="1500" cap="all" dirty="0" err="1" smtClean="0"/>
              <a:t>téléscopage</a:t>
            </a:r>
            <a:r>
              <a:rPr lang="fr-FR" sz="1500" cap="all" dirty="0" smtClean="0"/>
              <a:t> : un processus aux productions variées (mots valises, détournements…) et un tableau hiérarchisé des matrices », </a:t>
            </a:r>
            <a:r>
              <a:rPr lang="fr-FR" sz="1500" i="1" cap="all" dirty="0" smtClean="0"/>
              <a:t>Actes de CINEO II</a:t>
            </a:r>
            <a:r>
              <a:rPr lang="fr-FR" sz="1500" cap="all" dirty="0" smtClean="0"/>
              <a:t>, </a:t>
            </a:r>
            <a:r>
              <a:rPr lang="fr-FR" sz="1500" cap="all" dirty="0" err="1" smtClean="0"/>
              <a:t>Sâo</a:t>
            </a:r>
            <a:r>
              <a:rPr lang="fr-FR" sz="1500" cap="all" dirty="0" smtClean="0"/>
              <a:t> Paulo, 5-8 décembre 2011.</a:t>
            </a:r>
            <a:endParaRPr lang="fr-FR" sz="1500" b="1" cap="all" dirty="0" smtClean="0"/>
          </a:p>
        </p:txBody>
      </p:sp>
    </p:spTree>
    <p:extLst>
      <p:ext uri="{BB962C8B-B14F-4D97-AF65-F5344CB8AC3E}">
        <p14:creationId xmlns:p14="http://schemas.microsoft.com/office/powerpoint/2010/main" val="175663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9955" y="329921"/>
            <a:ext cx="998542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Glossaire médical du site des Médecins du Portugal;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Textes officiels;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Dictionnaire en ligne du site du Ministère de la Santé Portugais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Dictionnaire en ligne </a:t>
            </a:r>
            <a:r>
              <a:rPr lang="fr-FR" i="1" dirty="0" err="1" smtClean="0"/>
              <a:t>Infopédia</a:t>
            </a:r>
            <a:r>
              <a:rPr lang="fr-FR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fr-FR" i="1" dirty="0" smtClean="0"/>
              <a:t>Wikipédia</a:t>
            </a:r>
            <a:r>
              <a:rPr lang="fr-FR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Dictionnaire </a:t>
            </a:r>
            <a:r>
              <a:rPr lang="fr-FR" i="1" dirty="0" err="1" smtClean="0"/>
              <a:t>Priberam</a:t>
            </a:r>
            <a:r>
              <a:rPr lang="fr-FR" dirty="0" smtClean="0"/>
              <a:t> de la Langue Portugaise, 2008-2013;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Dictionnaire de la Langue Portugaise de Porto Editora-2013-2014.</a:t>
            </a:r>
            <a:endParaRPr lang="fr-FR" b="1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53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972" y="347730"/>
            <a:ext cx="1147507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fr-FR" sz="3600" b="1" dirty="0" smtClean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36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Variation dénominative et créativité lexicale dans le portugais médical contemporain</a:t>
            </a:r>
            <a:endParaRPr lang="fr-FR" sz="3600" dirty="0" smtClean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b="1" dirty="0" smtClean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b="1" dirty="0" smtClean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b="1" dirty="0" smtClean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b="1" dirty="0" smtClean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dirty="0" smtClean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Isabel </a:t>
            </a:r>
            <a:r>
              <a:rPr lang="fr-FR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Desmet</a:t>
            </a:r>
            <a:endParaRPr lang="fr-FR" dirty="0" smtClean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Université Paris 8</a:t>
            </a:r>
            <a:endParaRPr lang="fr-FR" dirty="0" smtClean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Laboratoire d’études romanes (EA 4385)</a:t>
            </a:r>
            <a:endParaRPr lang="fr-FR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38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39414" y="1764406"/>
            <a:ext cx="3644721" cy="5795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154546" y="141668"/>
            <a:ext cx="11848564" cy="57708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Mots clés : </a:t>
            </a: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Sciences de la santé; Foisonnement néologique; Variation dénominative; Créativité lexicale,  Portugais.</a:t>
            </a:r>
          </a:p>
          <a:p>
            <a:pPr algn="just">
              <a:spcAft>
                <a:spcPts val="0"/>
              </a:spcAft>
            </a:pPr>
            <a:endParaRPr lang="fr-FR" dirty="0" smtClean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fr-FR" sz="900" dirty="0" smtClean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Langages scientifiques et techniques </a:t>
            </a:r>
          </a:p>
          <a:p>
            <a:pPr algn="just">
              <a:spcAft>
                <a:spcPts val="0"/>
              </a:spcAft>
            </a:pPr>
            <a:endParaRPr lang="fr-FR" dirty="0" smtClean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fr-FR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déal de monosémie des termes </a:t>
            </a:r>
            <a:endParaRPr lang="fr-FR" sz="2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</a:p>
          <a:p>
            <a:pPr algn="just">
              <a:spcAft>
                <a:spcPts val="0"/>
              </a:spcAft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   </a:t>
            </a: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bsence de synonymie</a:t>
            </a:r>
          </a:p>
          <a:p>
            <a:pPr algn="just">
              <a:spcAft>
                <a:spcPts val="0"/>
              </a:spcAft>
            </a:pPr>
            <a:endParaRPr lang="fr-FR" dirty="0" smtClean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fr-FR" sz="2400" dirty="0" smtClean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fr-FR" sz="800" dirty="0" smtClean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omment le foisonnement néologique se manifeste dans la création de termes récents dans le domaine de la santé, en portugais. </a:t>
            </a:r>
          </a:p>
          <a:p>
            <a:pPr algn="just">
              <a:spcAft>
                <a:spcPts val="0"/>
              </a:spcAft>
            </a:pPr>
            <a:endParaRPr lang="fr-FR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uelques procédés lexicologiques mis en ouvre dans la création de néonymes de la santé, donnant lieu à une forte variation dénominative dans le domaine médical.</a:t>
            </a:r>
          </a:p>
          <a:p>
            <a:pPr algn="just">
              <a:spcAft>
                <a:spcPts val="0"/>
              </a:spcAft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1635617" y="1918952"/>
            <a:ext cx="1236372" cy="4250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3657599" y="2588654"/>
            <a:ext cx="1275009" cy="412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53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8886" y="1131463"/>
            <a:ext cx="1137134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800" kern="1600" dirty="0" smtClean="0">
                <a:solidFill>
                  <a:schemeClr val="tx2">
                    <a:lumMod val="75000"/>
                  </a:schemeClr>
                </a:solidFill>
                <a:effectLst/>
                <a:cs typeface="Times New Roman" panose="02020603050405020304" pitchFamily="18" charset="0"/>
              </a:rPr>
              <a:t>1. Termes étrangers et équivalents français et portugais</a:t>
            </a:r>
          </a:p>
          <a:p>
            <a:pPr>
              <a:lnSpc>
                <a:spcPct val="150000"/>
              </a:lnSpc>
            </a:pPr>
            <a:endParaRPr lang="fr-F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fr-FR" sz="2800" dirty="0">
                <a:solidFill>
                  <a:schemeClr val="tx2">
                    <a:lumMod val="75000"/>
                  </a:schemeClr>
                </a:solidFill>
              </a:rPr>
              <a:t>. Analyse morphologique (comparée) des néonymes retenus dans l’étude</a:t>
            </a:r>
          </a:p>
          <a:p>
            <a:pPr>
              <a:lnSpc>
                <a:spcPct val="150000"/>
              </a:lnSpc>
            </a:pPr>
            <a:endParaRPr lang="fr-F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Conclusions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1799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820" y="299153"/>
            <a:ext cx="11719774" cy="6558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fr-FR" sz="2200" b="1" kern="1600" dirty="0" smtClean="0">
                <a:solidFill>
                  <a:schemeClr val="tx2">
                    <a:lumMod val="75000"/>
                  </a:schemeClr>
                </a:solidFill>
                <a:effectLst/>
                <a:cs typeface="Times New Roman" panose="02020603050405020304" pitchFamily="18" charset="0"/>
              </a:rPr>
              <a:t>Termes étrangers et équivalents français et portugais</a:t>
            </a:r>
          </a:p>
          <a:p>
            <a:pPr>
              <a:lnSpc>
                <a:spcPct val="150000"/>
              </a:lnSpc>
            </a:pPr>
            <a:r>
              <a:rPr lang="fr-FR" sz="2200" b="1" i="1" dirty="0" smtClean="0">
                <a:solidFill>
                  <a:schemeClr val="tx2">
                    <a:lumMod val="75000"/>
                  </a:schemeClr>
                </a:solidFill>
              </a:rPr>
              <a:t>	1. Relations biunivoques</a:t>
            </a:r>
          </a:p>
          <a:p>
            <a:pPr>
              <a:lnSpc>
                <a:spcPct val="150000"/>
              </a:lnSpc>
            </a:pPr>
            <a:endParaRPr lang="fr-FR" sz="1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2200" b="1" i="1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lifting / </a:t>
            </a:r>
            <a:r>
              <a:rPr lang="fr-FR" sz="2200" b="1" i="1" dirty="0" err="1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alisamento</a:t>
            </a:r>
            <a:endParaRPr lang="fr-FR" sz="2200" b="1" i="1" dirty="0" smtClean="0"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2200" b="1" i="1" dirty="0" err="1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técnicas</a:t>
            </a:r>
            <a:r>
              <a:rPr lang="fr-FR" sz="2200" b="1" i="1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2200" b="1" i="1" dirty="0" err="1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alisamento</a:t>
            </a:r>
            <a:r>
              <a:rPr lang="fr-FR" sz="2200" b="1" i="1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fr-FR" sz="2200" b="1" i="1" dirty="0" err="1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pele</a:t>
            </a:r>
            <a:r>
              <a:rPr lang="fr-FR" sz="2200" b="1" i="1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(techniques de lissage de la peau)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2200" b="1" i="1" dirty="0" err="1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rejuvenescimento</a:t>
            </a:r>
            <a:r>
              <a:rPr lang="fr-FR" sz="2200" b="1" i="1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corpo</a:t>
            </a:r>
            <a:endParaRPr lang="fr-FR" sz="2200" b="1" dirty="0" smtClean="0"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fr-FR" sz="2200" i="1" dirty="0" smtClean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2200" b="1" i="1" dirty="0" err="1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alisamento</a:t>
            </a:r>
            <a:r>
              <a:rPr lang="fr-FR" sz="2200" b="1" i="1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fr-FR" sz="2200" b="1" i="1" dirty="0" err="1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cabelo</a:t>
            </a:r>
            <a:r>
              <a:rPr lang="fr-FR" sz="2200" b="1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(lissage des cheveux)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fr-FR" sz="2200" dirty="0" smtClean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2200" b="1" i="1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burnout</a:t>
            </a:r>
            <a:r>
              <a:rPr lang="fr-FR" sz="2200" b="1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fr-FR" sz="2200" b="1" i="1" dirty="0" err="1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síndrome</a:t>
            </a:r>
            <a:r>
              <a:rPr lang="fr-FR" sz="2200" b="1" i="1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2200" b="1" i="1" dirty="0" err="1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esgotamento</a:t>
            </a:r>
            <a:r>
              <a:rPr lang="fr-FR" sz="2200" b="1" i="1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b="1" i="1" dirty="0" err="1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profissional</a:t>
            </a:r>
            <a:r>
              <a:rPr lang="fr-FR" sz="2200" b="1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2200" b="1" i="1" dirty="0" err="1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síndrome</a:t>
            </a:r>
            <a:r>
              <a:rPr lang="fr-FR" sz="2200" b="1" i="1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burnout</a:t>
            </a:r>
            <a:r>
              <a:rPr lang="fr-FR" sz="2200" b="1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2200" b="1" i="1" dirty="0" err="1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síndrome</a:t>
            </a:r>
            <a:r>
              <a:rPr lang="fr-FR" sz="2200" b="1" i="1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2200" b="1" i="1" dirty="0" err="1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esgotamento</a:t>
            </a:r>
            <a:r>
              <a:rPr lang="fr-FR" sz="2200" b="1" i="1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b="1" i="1" dirty="0" err="1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nervoso</a:t>
            </a:r>
            <a:r>
              <a:rPr lang="fr-FR" sz="2200" b="1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fr-FR" sz="2200" b="1" i="1" dirty="0" err="1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síndrome</a:t>
            </a:r>
            <a:r>
              <a:rPr lang="fr-FR" sz="2200" b="1" i="1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2200" b="1" i="1" dirty="0" err="1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esgotamento</a:t>
            </a:r>
            <a:r>
              <a:rPr lang="fr-FR" sz="2200" b="1" i="1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mental</a:t>
            </a:r>
            <a:endParaRPr lang="fr-FR" sz="2200" b="1" dirty="0" smtClean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fr-FR" b="1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76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7881" y="231820"/>
            <a:ext cx="11281893" cy="5626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200" b="1" i="1" dirty="0" smtClean="0">
                <a:solidFill>
                  <a:schemeClr val="tx2">
                    <a:lumMod val="75000"/>
                  </a:schemeClr>
                </a:solidFill>
              </a:rPr>
              <a:t>2. Un terme anglais et plusieurs équivalents</a:t>
            </a:r>
          </a:p>
          <a:p>
            <a:pPr>
              <a:lnSpc>
                <a:spcPct val="150000"/>
              </a:lnSpc>
            </a:pPr>
            <a:endParaRPr lang="fr-FR" sz="22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200" dirty="0"/>
              <a:t>chirurgie digestive de l’obésité </a:t>
            </a:r>
            <a:r>
              <a:rPr lang="fr-FR" sz="2200" dirty="0" smtClean="0"/>
              <a:t>     /     chirurgie </a:t>
            </a:r>
            <a:r>
              <a:rPr lang="fr-FR" sz="2200" dirty="0" err="1" smtClean="0"/>
              <a:t>bariatrique</a:t>
            </a:r>
            <a:endParaRPr lang="fr-FR" sz="2200" dirty="0" smtClean="0"/>
          </a:p>
          <a:p>
            <a:pPr>
              <a:lnSpc>
                <a:spcPct val="150000"/>
              </a:lnSpc>
            </a:pPr>
            <a:endParaRPr lang="fr-FR" sz="22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200" b="1" i="1" dirty="0" err="1" smtClean="0"/>
              <a:t>cirurgia</a:t>
            </a:r>
            <a:r>
              <a:rPr lang="fr-FR" sz="2200" b="1" i="1" dirty="0" smtClean="0"/>
              <a:t> </a:t>
            </a:r>
            <a:r>
              <a:rPr lang="fr-FR" sz="2200" b="1" i="1" dirty="0" err="1" smtClean="0"/>
              <a:t>bariátrica</a:t>
            </a:r>
            <a:endParaRPr lang="fr-FR" sz="2200" b="1" i="1" dirty="0" smtClean="0"/>
          </a:p>
          <a:p>
            <a:pPr>
              <a:lnSpc>
                <a:spcPct val="150000"/>
              </a:lnSpc>
            </a:pPr>
            <a:r>
              <a:rPr lang="fr-FR" sz="2200" b="1" i="1" dirty="0" smtClean="0"/>
              <a:t>	</a:t>
            </a:r>
            <a:r>
              <a:rPr lang="fr-FR" sz="2200" b="1" i="1" dirty="0" err="1" smtClean="0"/>
              <a:t>cirurgia</a:t>
            </a:r>
            <a:r>
              <a:rPr lang="fr-FR" sz="2200" b="1" i="1" dirty="0" smtClean="0"/>
              <a:t> </a:t>
            </a:r>
            <a:r>
              <a:rPr lang="fr-FR" sz="2200" b="1" i="1" dirty="0" err="1" smtClean="0"/>
              <a:t>gastroenterológica</a:t>
            </a:r>
            <a:endParaRPr lang="fr-FR" sz="2200" b="1" i="1" dirty="0" smtClean="0"/>
          </a:p>
          <a:p>
            <a:pPr>
              <a:lnSpc>
                <a:spcPct val="150000"/>
              </a:lnSpc>
            </a:pPr>
            <a:r>
              <a:rPr lang="fr-FR" sz="2200" b="1" i="1" dirty="0" smtClean="0"/>
              <a:t>		</a:t>
            </a:r>
            <a:r>
              <a:rPr lang="fr-FR" sz="2200" b="1" i="1" dirty="0" err="1" smtClean="0"/>
              <a:t>gastroplastia</a:t>
            </a:r>
            <a:endParaRPr lang="fr-FR" sz="2200" b="1" i="1" dirty="0" smtClean="0"/>
          </a:p>
          <a:p>
            <a:pPr>
              <a:lnSpc>
                <a:spcPct val="150000"/>
              </a:lnSpc>
            </a:pPr>
            <a:r>
              <a:rPr lang="fr-FR" sz="2200" b="1" i="1" dirty="0" smtClean="0"/>
              <a:t>			</a:t>
            </a:r>
            <a:r>
              <a:rPr lang="fr-FR" sz="2200" b="1" i="1" dirty="0" err="1" smtClean="0"/>
              <a:t>cirurgia</a:t>
            </a:r>
            <a:r>
              <a:rPr lang="fr-FR" sz="2200" b="1" i="1" dirty="0" smtClean="0"/>
              <a:t> </a:t>
            </a:r>
            <a:r>
              <a:rPr lang="fr-FR" sz="2200" b="1" i="1" dirty="0"/>
              <a:t>da </a:t>
            </a:r>
            <a:r>
              <a:rPr lang="fr-FR" sz="2200" b="1" i="1" dirty="0" err="1" smtClean="0"/>
              <a:t>obesidade</a:t>
            </a:r>
            <a:endParaRPr lang="fr-FR" sz="2200" b="1" i="1" dirty="0" smtClean="0"/>
          </a:p>
          <a:p>
            <a:pPr>
              <a:lnSpc>
                <a:spcPct val="150000"/>
              </a:lnSpc>
            </a:pPr>
            <a:r>
              <a:rPr lang="fr-FR" sz="2200" b="1" i="1" dirty="0" smtClean="0"/>
              <a:t>				</a:t>
            </a:r>
            <a:r>
              <a:rPr lang="fr-FR" sz="2200" b="1" i="1" dirty="0" err="1" smtClean="0"/>
              <a:t>cirurgia</a:t>
            </a:r>
            <a:r>
              <a:rPr lang="fr-FR" sz="2200" b="1" i="1" dirty="0" smtClean="0"/>
              <a:t> </a:t>
            </a:r>
            <a:r>
              <a:rPr lang="fr-FR" sz="2200" b="1" i="1" dirty="0"/>
              <a:t>de </a:t>
            </a:r>
            <a:r>
              <a:rPr lang="fr-FR" sz="2200" b="1" i="1" dirty="0" err="1"/>
              <a:t>redução</a:t>
            </a:r>
            <a:r>
              <a:rPr lang="fr-FR" sz="2200" b="1" i="1" dirty="0"/>
              <a:t> do </a:t>
            </a:r>
            <a:r>
              <a:rPr lang="fr-FR" sz="2200" b="1" i="1" dirty="0" err="1" smtClean="0"/>
              <a:t>estômago</a:t>
            </a:r>
            <a:endParaRPr lang="fr-FR" sz="2200" b="1" i="1" dirty="0" smtClean="0"/>
          </a:p>
          <a:p>
            <a:pPr>
              <a:lnSpc>
                <a:spcPct val="150000"/>
              </a:lnSpc>
            </a:pPr>
            <a:r>
              <a:rPr lang="fr-FR" sz="2200" b="1" i="1" dirty="0" smtClean="0"/>
              <a:t>					</a:t>
            </a:r>
            <a:r>
              <a:rPr lang="fr-FR" sz="2200" b="1" i="1" dirty="0" err="1" smtClean="0"/>
              <a:t>plástica</a:t>
            </a:r>
            <a:r>
              <a:rPr lang="fr-FR" sz="2200" b="1" i="1" dirty="0" smtClean="0"/>
              <a:t> </a:t>
            </a:r>
            <a:r>
              <a:rPr lang="fr-FR" sz="2200" b="1" i="1" dirty="0"/>
              <a:t>do </a:t>
            </a:r>
            <a:r>
              <a:rPr lang="fr-FR" sz="2200" b="1" i="1" dirty="0" err="1" smtClean="0"/>
              <a:t>estômago</a:t>
            </a:r>
            <a:endParaRPr lang="fr-FR" sz="2200" b="1" i="1" dirty="0" smtClean="0"/>
          </a:p>
          <a:p>
            <a:pPr>
              <a:lnSpc>
                <a:spcPct val="150000"/>
              </a:lnSpc>
            </a:pPr>
            <a:r>
              <a:rPr lang="fr-FR" sz="2200" b="1" i="1" dirty="0" smtClean="0"/>
              <a:t>						</a:t>
            </a:r>
            <a:r>
              <a:rPr lang="fr-FR" sz="2200" b="1" i="1" dirty="0" err="1" smtClean="0"/>
              <a:t>cirurgia</a:t>
            </a:r>
            <a:r>
              <a:rPr lang="fr-FR" sz="2200" b="1" i="1" dirty="0" smtClean="0"/>
              <a:t> </a:t>
            </a:r>
            <a:r>
              <a:rPr lang="fr-FR" sz="2200" b="1" i="1" dirty="0" err="1" smtClean="0"/>
              <a:t>metabólica</a:t>
            </a:r>
            <a:endParaRPr lang="fr-FR" sz="2200" b="1" dirty="0"/>
          </a:p>
        </p:txBody>
      </p:sp>
    </p:spTree>
    <p:extLst>
      <p:ext uri="{BB962C8B-B14F-4D97-AF65-F5344CB8AC3E}">
        <p14:creationId xmlns:p14="http://schemas.microsoft.com/office/powerpoint/2010/main" val="304565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0761" y="347731"/>
            <a:ext cx="869323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200" b="1" i="1" dirty="0" smtClean="0">
                <a:solidFill>
                  <a:schemeClr val="tx2">
                    <a:lumMod val="75000"/>
                  </a:schemeClr>
                </a:solidFill>
              </a:rPr>
              <a:t>3. Plusieurs termes anglais et plusieurs équivalents</a:t>
            </a:r>
          </a:p>
          <a:p>
            <a:pPr>
              <a:lnSpc>
                <a:spcPct val="150000"/>
              </a:lnSpc>
            </a:pPr>
            <a:endParaRPr lang="fr-FR" sz="2200" i="1" dirty="0" smtClean="0"/>
          </a:p>
          <a:p>
            <a:pPr>
              <a:lnSpc>
                <a:spcPct val="150000"/>
              </a:lnSpc>
            </a:pPr>
            <a:r>
              <a:rPr lang="fr-FR" sz="2200" dirty="0" smtClean="0"/>
              <a:t>grippe aviaire / </a:t>
            </a:r>
            <a:r>
              <a:rPr lang="fr-FR" sz="2200" dirty="0"/>
              <a:t>influenza </a:t>
            </a:r>
            <a:r>
              <a:rPr lang="fr-FR" sz="2200" dirty="0" smtClean="0"/>
              <a:t>aviaire / </a:t>
            </a:r>
            <a:r>
              <a:rPr lang="fr-FR" sz="2200" dirty="0"/>
              <a:t>peste </a:t>
            </a:r>
            <a:r>
              <a:rPr lang="fr-FR" sz="2200" dirty="0" smtClean="0"/>
              <a:t>aviaire</a:t>
            </a:r>
          </a:p>
          <a:p>
            <a:pPr>
              <a:lnSpc>
                <a:spcPct val="150000"/>
              </a:lnSpc>
            </a:pPr>
            <a:endParaRPr lang="fr-FR" sz="2200" i="1" dirty="0" smtClean="0"/>
          </a:p>
          <a:p>
            <a:pPr>
              <a:lnSpc>
                <a:spcPct val="150000"/>
              </a:lnSpc>
            </a:pPr>
            <a:r>
              <a:rPr lang="fr-FR" sz="2200" i="1" dirty="0" err="1" smtClean="0"/>
              <a:t>avian</a:t>
            </a:r>
            <a:r>
              <a:rPr lang="fr-FR" sz="2200" i="1" dirty="0" smtClean="0"/>
              <a:t> </a:t>
            </a:r>
            <a:r>
              <a:rPr lang="fr-FR" sz="2200" i="1" dirty="0" err="1" smtClean="0"/>
              <a:t>flu</a:t>
            </a:r>
            <a:r>
              <a:rPr lang="fr-FR" sz="2200" dirty="0" smtClean="0"/>
              <a:t>  / </a:t>
            </a:r>
            <a:r>
              <a:rPr lang="fr-FR" sz="2200" i="1" dirty="0" err="1" smtClean="0"/>
              <a:t>avian</a:t>
            </a:r>
            <a:r>
              <a:rPr lang="fr-FR" sz="2200" i="1" dirty="0" smtClean="0"/>
              <a:t> influenza</a:t>
            </a:r>
            <a:r>
              <a:rPr lang="fr-FR" sz="2200" dirty="0" smtClean="0"/>
              <a:t> / </a:t>
            </a:r>
            <a:r>
              <a:rPr lang="fr-FR" sz="2200" i="1" dirty="0" err="1" smtClean="0"/>
              <a:t>bird</a:t>
            </a:r>
            <a:r>
              <a:rPr lang="fr-FR" sz="2200" i="1" dirty="0" smtClean="0"/>
              <a:t> </a:t>
            </a:r>
            <a:r>
              <a:rPr lang="fr-FR" sz="2200" i="1" dirty="0" err="1" smtClean="0"/>
              <a:t>flu</a:t>
            </a:r>
            <a:r>
              <a:rPr lang="fr-FR" sz="2200" dirty="0" smtClean="0"/>
              <a:t> </a:t>
            </a:r>
          </a:p>
          <a:p>
            <a:pPr>
              <a:lnSpc>
                <a:spcPct val="150000"/>
              </a:lnSpc>
            </a:pPr>
            <a:endParaRPr lang="fr-FR" sz="2200" i="1" dirty="0" smtClean="0"/>
          </a:p>
          <a:p>
            <a:pPr>
              <a:lnSpc>
                <a:spcPct val="150000"/>
              </a:lnSpc>
            </a:pPr>
            <a:r>
              <a:rPr lang="fr-FR" sz="2200" b="1" i="1" dirty="0" err="1" smtClean="0"/>
              <a:t>gripe</a:t>
            </a:r>
            <a:r>
              <a:rPr lang="fr-FR" sz="2200" b="1" i="1" dirty="0" smtClean="0"/>
              <a:t> </a:t>
            </a:r>
            <a:r>
              <a:rPr lang="fr-FR" sz="2200" b="1" i="1" dirty="0" err="1"/>
              <a:t>das</a:t>
            </a:r>
            <a:r>
              <a:rPr lang="fr-FR" sz="2200" b="1" i="1" dirty="0"/>
              <a:t> </a:t>
            </a:r>
            <a:r>
              <a:rPr lang="fr-FR" sz="2200" b="1" i="1" dirty="0" smtClean="0"/>
              <a:t>aves</a:t>
            </a:r>
          </a:p>
          <a:p>
            <a:pPr>
              <a:lnSpc>
                <a:spcPct val="150000"/>
              </a:lnSpc>
            </a:pPr>
            <a:r>
              <a:rPr lang="fr-FR" sz="2200" b="1" i="1" dirty="0"/>
              <a:t>	</a:t>
            </a:r>
            <a:r>
              <a:rPr lang="fr-FR" sz="2200" b="1" i="1" dirty="0" err="1" smtClean="0"/>
              <a:t>gripe</a:t>
            </a:r>
            <a:r>
              <a:rPr lang="fr-FR" sz="2200" b="1" i="1" dirty="0" smtClean="0"/>
              <a:t> </a:t>
            </a:r>
            <a:r>
              <a:rPr lang="fr-FR" sz="2200" b="1" i="1" dirty="0" err="1" smtClean="0"/>
              <a:t>aviária</a:t>
            </a:r>
            <a:endParaRPr lang="fr-FR" sz="2200" b="1" i="1" dirty="0" smtClean="0"/>
          </a:p>
          <a:p>
            <a:pPr>
              <a:lnSpc>
                <a:spcPct val="150000"/>
              </a:lnSpc>
            </a:pPr>
            <a:r>
              <a:rPr lang="fr-FR" sz="2200" b="1" i="1" dirty="0"/>
              <a:t>	</a:t>
            </a:r>
            <a:r>
              <a:rPr lang="fr-FR" sz="2200" b="1" i="1" dirty="0" smtClean="0"/>
              <a:t>	</a:t>
            </a:r>
            <a:r>
              <a:rPr lang="fr-FR" sz="2200" b="1" i="1" dirty="0" err="1" smtClean="0"/>
              <a:t>vírus</a:t>
            </a:r>
            <a:r>
              <a:rPr lang="fr-FR" sz="2200" b="1" i="1" dirty="0" smtClean="0"/>
              <a:t> influenza</a:t>
            </a:r>
          </a:p>
          <a:p>
            <a:pPr>
              <a:lnSpc>
                <a:spcPct val="150000"/>
              </a:lnSpc>
            </a:pPr>
            <a:r>
              <a:rPr lang="fr-FR" sz="2200" b="1" i="1" dirty="0"/>
              <a:t>	</a:t>
            </a:r>
            <a:r>
              <a:rPr lang="fr-FR" sz="2200" b="1" i="1" dirty="0" smtClean="0"/>
              <a:t>		influenza</a:t>
            </a:r>
            <a:endParaRPr lang="fr-FR" sz="2200" b="1" dirty="0"/>
          </a:p>
          <a:p>
            <a:pPr>
              <a:lnSpc>
                <a:spcPct val="150000"/>
              </a:lnSpc>
            </a:pPr>
            <a:endParaRPr lang="fr-F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b="1" i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fr-FR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92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0761" y="334852"/>
            <a:ext cx="1137204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200" b="1" i="1" dirty="0" smtClean="0">
                <a:solidFill>
                  <a:schemeClr val="tx2">
                    <a:lumMod val="75000"/>
                  </a:schemeClr>
                </a:solidFill>
              </a:rPr>
              <a:t>4. Plusieurs termes anglais et un seul équivalent</a:t>
            </a:r>
          </a:p>
          <a:p>
            <a:pPr>
              <a:lnSpc>
                <a:spcPct val="150000"/>
              </a:lnSpc>
            </a:pPr>
            <a:endParaRPr lang="fr-FR" sz="2200" b="1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200" dirty="0" smtClean="0"/>
              <a:t>- </a:t>
            </a:r>
            <a:r>
              <a:rPr lang="fr-FR" sz="2200" dirty="0" err="1" smtClean="0"/>
              <a:t>Anancurésie</a:t>
            </a:r>
            <a:r>
              <a:rPr lang="fr-FR" sz="2200" i="1" dirty="0" smtClean="0"/>
              <a:t> </a:t>
            </a:r>
            <a:r>
              <a:rPr lang="fr-FR" sz="2200" dirty="0" smtClean="0"/>
              <a:t>: </a:t>
            </a:r>
            <a:r>
              <a:rPr lang="fr-FR" sz="2200" i="1" dirty="0" err="1" smtClean="0"/>
              <a:t>urgency</a:t>
            </a:r>
            <a:r>
              <a:rPr lang="fr-FR" sz="2200" i="1" dirty="0" smtClean="0"/>
              <a:t> </a:t>
            </a:r>
            <a:r>
              <a:rPr lang="fr-FR" sz="2200" i="1" dirty="0"/>
              <a:t>incontinence</a:t>
            </a:r>
            <a:r>
              <a:rPr lang="fr-FR" sz="2200" dirty="0"/>
              <a:t> </a:t>
            </a:r>
            <a:r>
              <a:rPr lang="fr-FR" sz="2200" dirty="0" smtClean="0"/>
              <a:t>/ </a:t>
            </a:r>
            <a:r>
              <a:rPr lang="fr-FR" sz="2200" i="1" dirty="0" smtClean="0"/>
              <a:t>urge </a:t>
            </a:r>
            <a:r>
              <a:rPr lang="fr-FR" sz="2200" i="1" dirty="0" err="1"/>
              <a:t>urinary</a:t>
            </a:r>
            <a:r>
              <a:rPr lang="fr-FR" sz="2200" i="1" dirty="0"/>
              <a:t> </a:t>
            </a:r>
            <a:r>
              <a:rPr lang="fr-FR" sz="2200" i="1" dirty="0" smtClean="0"/>
              <a:t>incontinence</a:t>
            </a:r>
            <a:endParaRPr lang="fr-FR" sz="2200" dirty="0" smtClean="0"/>
          </a:p>
          <a:p>
            <a:pPr>
              <a:lnSpc>
                <a:spcPct val="150000"/>
              </a:lnSpc>
            </a:pPr>
            <a:r>
              <a:rPr lang="fr-FR" sz="2200" i="1" dirty="0" smtClean="0"/>
              <a:t>		</a:t>
            </a:r>
          </a:p>
          <a:p>
            <a:pPr>
              <a:lnSpc>
                <a:spcPct val="150000"/>
              </a:lnSpc>
            </a:pPr>
            <a:r>
              <a:rPr lang="fr-FR" sz="2200" b="1" i="1" dirty="0"/>
              <a:t>	</a:t>
            </a:r>
            <a:r>
              <a:rPr lang="fr-FR" sz="2200" b="1" i="1" dirty="0" smtClean="0"/>
              <a:t>		urge-</a:t>
            </a:r>
            <a:r>
              <a:rPr lang="fr-FR" sz="2200" b="1" i="1" dirty="0" err="1" smtClean="0"/>
              <a:t>incontinência</a:t>
            </a:r>
            <a:endParaRPr lang="fr-FR" sz="2200" b="1" dirty="0" smtClean="0"/>
          </a:p>
          <a:p>
            <a:pPr>
              <a:lnSpc>
                <a:spcPct val="150000"/>
              </a:lnSpc>
            </a:pPr>
            <a:endParaRPr lang="fr-FR" sz="2200" i="1" dirty="0" smtClean="0"/>
          </a:p>
          <a:p>
            <a:pPr>
              <a:lnSpc>
                <a:spcPct val="150000"/>
              </a:lnSpc>
            </a:pPr>
            <a:r>
              <a:rPr lang="fr-FR" sz="2200" dirty="0" smtClean="0"/>
              <a:t>- Coloscopie </a:t>
            </a:r>
            <a:r>
              <a:rPr lang="fr-FR" sz="2200" dirty="0"/>
              <a:t>non intrusive </a:t>
            </a:r>
            <a:r>
              <a:rPr lang="fr-FR" sz="2200" dirty="0" smtClean="0"/>
              <a:t>: </a:t>
            </a:r>
            <a:r>
              <a:rPr lang="fr-FR" sz="2200" i="1" dirty="0" err="1" smtClean="0"/>
              <a:t>virtual</a:t>
            </a:r>
            <a:r>
              <a:rPr lang="fr-FR" sz="2200" i="1" dirty="0" smtClean="0"/>
              <a:t> </a:t>
            </a:r>
            <a:r>
              <a:rPr lang="fr-FR" sz="2200" i="1" dirty="0" err="1" smtClean="0"/>
              <a:t>colonoscopy</a:t>
            </a:r>
            <a:r>
              <a:rPr lang="fr-FR" sz="2200" dirty="0"/>
              <a:t> </a:t>
            </a:r>
            <a:r>
              <a:rPr lang="fr-FR" sz="2200" dirty="0" smtClean="0"/>
              <a:t> / </a:t>
            </a:r>
            <a:r>
              <a:rPr lang="fr-FR" sz="2200" i="1" dirty="0" err="1" smtClean="0"/>
              <a:t>virtual</a:t>
            </a:r>
            <a:r>
              <a:rPr lang="fr-FR" sz="2200" i="1" dirty="0" smtClean="0"/>
              <a:t> </a:t>
            </a:r>
            <a:r>
              <a:rPr lang="fr-FR" sz="2200" i="1" dirty="0" err="1"/>
              <a:t>coloscopy</a:t>
            </a:r>
            <a:r>
              <a:rPr lang="fr-FR" sz="2200" dirty="0"/>
              <a:t> </a:t>
            </a:r>
            <a:r>
              <a:rPr lang="fr-FR" sz="2200" dirty="0" smtClean="0"/>
              <a:t> / </a:t>
            </a:r>
            <a:r>
              <a:rPr lang="fr-FR" sz="2200" i="1" dirty="0" smtClean="0"/>
              <a:t>VC</a:t>
            </a:r>
          </a:p>
          <a:p>
            <a:pPr>
              <a:lnSpc>
                <a:spcPct val="150000"/>
              </a:lnSpc>
            </a:pPr>
            <a:endParaRPr lang="fr-FR" sz="2200" b="1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200" i="1" dirty="0" smtClean="0"/>
              <a:t>			</a:t>
            </a:r>
            <a:r>
              <a:rPr lang="fr-FR" sz="2200" b="1" i="1" dirty="0" err="1" smtClean="0"/>
              <a:t>colonoscopia</a:t>
            </a:r>
            <a:r>
              <a:rPr lang="fr-FR" sz="2200" b="1" i="1" dirty="0" smtClean="0"/>
              <a:t> </a:t>
            </a:r>
            <a:r>
              <a:rPr lang="fr-FR" sz="2200" b="1" i="1" dirty="0" err="1"/>
              <a:t>não</a:t>
            </a:r>
            <a:r>
              <a:rPr lang="fr-FR" sz="2200" b="1" i="1" dirty="0"/>
              <a:t> </a:t>
            </a:r>
            <a:r>
              <a:rPr lang="fr-FR" sz="2200" b="1" i="1" dirty="0" err="1"/>
              <a:t>invasiva</a:t>
            </a:r>
            <a:r>
              <a:rPr lang="fr-FR" sz="2200" b="1" dirty="0"/>
              <a:t> /</a:t>
            </a:r>
            <a:r>
              <a:rPr lang="fr-FR" sz="2200" b="1" dirty="0" smtClean="0"/>
              <a:t> </a:t>
            </a:r>
            <a:r>
              <a:rPr lang="fr-FR" sz="2200" b="1" i="1" dirty="0" err="1"/>
              <a:t>colonoscopia</a:t>
            </a:r>
            <a:r>
              <a:rPr lang="fr-FR" sz="2200" b="1" i="1" dirty="0"/>
              <a:t> </a:t>
            </a:r>
            <a:r>
              <a:rPr lang="fr-FR" sz="2200" b="1" i="1" dirty="0" err="1"/>
              <a:t>virtual</a:t>
            </a:r>
            <a:r>
              <a:rPr lang="fr-FR" sz="2200" b="1" dirty="0"/>
              <a:t> </a:t>
            </a:r>
          </a:p>
          <a:p>
            <a:pPr>
              <a:lnSpc>
                <a:spcPct val="150000"/>
              </a:lnSpc>
            </a:pPr>
            <a:r>
              <a:rPr lang="fr-FR" b="1" i="1" dirty="0" smtClean="0"/>
              <a:t>			</a:t>
            </a:r>
            <a:r>
              <a:rPr lang="fr-FR" b="1" i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fr-FR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36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729" y="218941"/>
            <a:ext cx="10959922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200" b="1" i="1" dirty="0" smtClean="0">
                <a:solidFill>
                  <a:schemeClr val="tx2">
                    <a:lumMod val="75000"/>
                  </a:schemeClr>
                </a:solidFill>
              </a:rPr>
              <a:t>5. Un terme anglais et plusieurs termes non synonymes</a:t>
            </a:r>
          </a:p>
          <a:p>
            <a:pPr>
              <a:lnSpc>
                <a:spcPct val="150000"/>
              </a:lnSpc>
            </a:pPr>
            <a:r>
              <a:rPr lang="fr-FR" sz="2200" dirty="0" smtClean="0"/>
              <a:t>	- Parenthèse </a:t>
            </a:r>
            <a:r>
              <a:rPr lang="fr-FR" sz="2200" dirty="0"/>
              <a:t>thérapeutique /</a:t>
            </a:r>
            <a:r>
              <a:rPr lang="fr-FR" sz="2200" dirty="0" smtClean="0"/>
              <a:t> </a:t>
            </a:r>
            <a:r>
              <a:rPr lang="fr-FR" sz="2200" dirty="0"/>
              <a:t>fenêtre thérapeutique </a:t>
            </a:r>
            <a:r>
              <a:rPr lang="fr-FR" sz="2200" dirty="0" smtClean="0"/>
              <a:t>/ </a:t>
            </a:r>
            <a:r>
              <a:rPr lang="fr-FR" sz="2200" dirty="0"/>
              <a:t>rinçage</a:t>
            </a:r>
            <a:endParaRPr lang="fr-FR" sz="22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200" i="1" dirty="0" smtClean="0"/>
              <a:t>		</a:t>
            </a:r>
            <a:r>
              <a:rPr lang="fr-FR" sz="2200" i="1" dirty="0" err="1" smtClean="0"/>
              <a:t>wash</a:t>
            </a:r>
            <a:r>
              <a:rPr lang="fr-FR" sz="2200" i="1" dirty="0" smtClean="0"/>
              <a:t> </a:t>
            </a:r>
            <a:r>
              <a:rPr lang="fr-FR" sz="2200" i="1" dirty="0"/>
              <a:t>out</a:t>
            </a:r>
            <a:r>
              <a:rPr lang="fr-FR" sz="2200" dirty="0"/>
              <a:t> / </a:t>
            </a:r>
            <a:r>
              <a:rPr lang="fr-FR" sz="2200" i="1" dirty="0" err="1"/>
              <a:t>washout</a:t>
            </a:r>
            <a:r>
              <a:rPr lang="fr-FR" sz="2200" dirty="0"/>
              <a:t> </a:t>
            </a:r>
          </a:p>
          <a:p>
            <a:pPr>
              <a:lnSpc>
                <a:spcPct val="150000"/>
              </a:lnSpc>
            </a:pPr>
            <a:r>
              <a:rPr lang="fr-FR" sz="2200" b="1" i="1" dirty="0" smtClean="0"/>
              <a:t>		</a:t>
            </a:r>
            <a:r>
              <a:rPr lang="fr-FR" sz="2200" b="1" i="1" dirty="0" err="1" smtClean="0"/>
              <a:t>lavagem</a:t>
            </a:r>
            <a:r>
              <a:rPr lang="fr-FR" sz="2200" b="1" i="1" dirty="0" smtClean="0"/>
              <a:t> </a:t>
            </a:r>
            <a:r>
              <a:rPr lang="fr-FR" sz="2200" b="1" i="1" dirty="0" err="1" smtClean="0"/>
              <a:t>pielocalicial</a:t>
            </a:r>
            <a:r>
              <a:rPr lang="fr-FR" sz="2200" b="1" dirty="0" smtClean="0"/>
              <a:t>   /  </a:t>
            </a:r>
            <a:r>
              <a:rPr lang="fr-FR" sz="2200" b="1" i="1" dirty="0" smtClean="0"/>
              <a:t>tempo </a:t>
            </a:r>
            <a:r>
              <a:rPr lang="fr-FR" sz="2200" b="1" i="1" dirty="0"/>
              <a:t>de </a:t>
            </a:r>
            <a:r>
              <a:rPr lang="fr-FR" sz="2200" b="1" i="1" dirty="0" err="1"/>
              <a:t>wash</a:t>
            </a:r>
            <a:r>
              <a:rPr lang="fr-FR" sz="2200" b="1" i="1" dirty="0"/>
              <a:t>-out</a:t>
            </a:r>
            <a:r>
              <a:rPr lang="fr-FR" sz="2200" b="1" dirty="0"/>
              <a:t> </a:t>
            </a:r>
            <a:endParaRPr lang="fr-FR" sz="2200" b="1" dirty="0" smtClean="0"/>
          </a:p>
          <a:p>
            <a:pPr>
              <a:lnSpc>
                <a:spcPct val="150000"/>
              </a:lnSpc>
            </a:pPr>
            <a:endParaRPr lang="fr-FR" sz="2200" b="1" dirty="0"/>
          </a:p>
          <a:p>
            <a:pPr>
              <a:lnSpc>
                <a:spcPct val="150000"/>
              </a:lnSpc>
            </a:pPr>
            <a:r>
              <a:rPr lang="fr-FR" sz="2200" b="1" i="1" dirty="0" smtClean="0">
                <a:solidFill>
                  <a:schemeClr val="tx2">
                    <a:lumMod val="75000"/>
                  </a:schemeClr>
                </a:solidFill>
              </a:rPr>
              <a:t>6. Terme source non anglais et absence d’équivalent autre que l’emprunt</a:t>
            </a:r>
          </a:p>
          <a:p>
            <a:pPr>
              <a:lnSpc>
                <a:spcPct val="150000"/>
              </a:lnSpc>
            </a:pPr>
            <a:r>
              <a:rPr lang="fr-FR" sz="2200" i="1" dirty="0" smtClean="0"/>
              <a:t>		</a:t>
            </a:r>
            <a:r>
              <a:rPr lang="fr-FR" sz="2200" i="1" dirty="0" err="1" smtClean="0"/>
              <a:t>chikungunya</a:t>
            </a:r>
            <a:r>
              <a:rPr lang="fr-FR" sz="2200" dirty="0" smtClean="0"/>
              <a:t> (mot swahili pour certains mais bantou pour d’autres)</a:t>
            </a:r>
          </a:p>
          <a:p>
            <a:pPr>
              <a:lnSpc>
                <a:spcPct val="150000"/>
              </a:lnSpc>
            </a:pPr>
            <a:endParaRPr lang="fr-FR" sz="22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200" b="1" i="1" dirty="0" smtClean="0">
                <a:solidFill>
                  <a:schemeClr val="tx2">
                    <a:lumMod val="75000"/>
                  </a:schemeClr>
                </a:solidFill>
              </a:rPr>
              <a:t>7. Terme source non anglais et plusieurs équivalents</a:t>
            </a:r>
          </a:p>
          <a:p>
            <a:pPr>
              <a:lnSpc>
                <a:spcPct val="150000"/>
              </a:lnSpc>
            </a:pPr>
            <a:r>
              <a:rPr lang="fr-FR" sz="2200" dirty="0" smtClean="0"/>
              <a:t>		grippe aviaire, grippe mexicaine, grippe porcine,H1N1 </a:t>
            </a:r>
          </a:p>
          <a:p>
            <a:pPr>
              <a:lnSpc>
                <a:spcPct val="150000"/>
              </a:lnSpc>
            </a:pPr>
            <a:r>
              <a:rPr lang="fr-FR" sz="2200" b="1" i="1" dirty="0" smtClean="0"/>
              <a:t>		</a:t>
            </a:r>
            <a:r>
              <a:rPr lang="fr-FR" sz="2200" b="1" i="1" dirty="0" err="1" smtClean="0"/>
              <a:t>gripe</a:t>
            </a:r>
            <a:r>
              <a:rPr lang="fr-FR" sz="2200" b="1" i="1" dirty="0" smtClean="0"/>
              <a:t> </a:t>
            </a:r>
            <a:r>
              <a:rPr lang="fr-FR" sz="2200" b="1" i="1" dirty="0" err="1" smtClean="0"/>
              <a:t>das</a:t>
            </a:r>
            <a:r>
              <a:rPr lang="fr-FR" sz="2200" b="1" i="1" dirty="0" smtClean="0"/>
              <a:t> aves</a:t>
            </a:r>
            <a:r>
              <a:rPr lang="fr-FR" sz="2200" b="1" dirty="0" smtClean="0"/>
              <a:t> / </a:t>
            </a:r>
            <a:r>
              <a:rPr lang="fr-FR" sz="2200" b="1" i="1" dirty="0" err="1" smtClean="0"/>
              <a:t>gripe</a:t>
            </a:r>
            <a:r>
              <a:rPr lang="fr-FR" sz="2200" b="1" i="1" dirty="0" smtClean="0"/>
              <a:t> </a:t>
            </a:r>
            <a:r>
              <a:rPr lang="fr-FR" sz="2200" b="1" i="1" dirty="0" err="1" smtClean="0"/>
              <a:t>aviária</a:t>
            </a:r>
            <a:r>
              <a:rPr lang="fr-FR" sz="2200" b="1" dirty="0" smtClean="0"/>
              <a:t> </a:t>
            </a:r>
          </a:p>
          <a:p>
            <a:pPr>
              <a:lnSpc>
                <a:spcPct val="150000"/>
              </a:lnSpc>
            </a:pPr>
            <a:endParaRPr lang="fr-FR" b="1" dirty="0" smtClean="0"/>
          </a:p>
          <a:p>
            <a:pPr>
              <a:lnSpc>
                <a:spcPct val="150000"/>
              </a:lnSpc>
            </a:pPr>
            <a:endParaRPr lang="fr-FR" b="1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fr-FR" b="1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9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252</TotalTime>
  <Words>294</Words>
  <Application>Microsoft Office PowerPoint</Application>
  <PresentationFormat>Personnalisé</PresentationFormat>
  <Paragraphs>170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Rétrospective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SANDRA DE CALDAS</dc:creator>
  <cp:lastModifiedBy>univ</cp:lastModifiedBy>
  <cp:revision>20</cp:revision>
  <dcterms:created xsi:type="dcterms:W3CDTF">2018-09-27T10:03:29Z</dcterms:created>
  <dcterms:modified xsi:type="dcterms:W3CDTF">2018-09-27T15:38:52Z</dcterms:modified>
</cp:coreProperties>
</file>