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76" r:id="rId4"/>
    <p:sldId id="269" r:id="rId5"/>
    <p:sldId id="270" r:id="rId6"/>
    <p:sldId id="275" r:id="rId7"/>
    <p:sldId id="288" r:id="rId8"/>
    <p:sldId id="280" r:id="rId9"/>
    <p:sldId id="296" r:id="rId10"/>
    <p:sldId id="285" r:id="rId11"/>
    <p:sldId id="303" r:id="rId12"/>
    <p:sldId id="283" r:id="rId13"/>
    <p:sldId id="258" r:id="rId14"/>
    <p:sldId id="307" r:id="rId15"/>
    <p:sldId id="261" r:id="rId16"/>
    <p:sldId id="271" r:id="rId17"/>
    <p:sldId id="301" r:id="rId18"/>
    <p:sldId id="260" r:id="rId19"/>
    <p:sldId id="287" r:id="rId20"/>
    <p:sldId id="300" r:id="rId21"/>
    <p:sldId id="291" r:id="rId22"/>
    <p:sldId id="292" r:id="rId23"/>
    <p:sldId id="279" r:id="rId24"/>
    <p:sldId id="264" r:id="rId25"/>
    <p:sldId id="267" r:id="rId26"/>
    <p:sldId id="265" r:id="rId27"/>
    <p:sldId id="266" r:id="rId28"/>
    <p:sldId id="278" r:id="rId29"/>
    <p:sldId id="289" r:id="rId30"/>
    <p:sldId id="310" r:id="rId31"/>
    <p:sldId id="259" r:id="rId32"/>
    <p:sldId id="308" r:id="rId33"/>
    <p:sldId id="309" r:id="rId34"/>
    <p:sldId id="281" r:id="rId35"/>
    <p:sldId id="284" r:id="rId36"/>
    <p:sldId id="298" r:id="rId37"/>
    <p:sldId id="304" r:id="rId38"/>
    <p:sldId id="299" r:id="rId39"/>
    <p:sldId id="302" r:id="rId40"/>
    <p:sldId id="274" r:id="rId4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7" autoAdjust="0"/>
    <p:restoredTop sz="75685" autoAdjust="0"/>
  </p:normalViewPr>
  <p:slideViewPr>
    <p:cSldViewPr snapToGrid="0" snapToObjects="1">
      <p:cViewPr>
        <p:scale>
          <a:sx n="75" d="100"/>
          <a:sy n="75" d="100"/>
        </p:scale>
        <p:origin x="-142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FD528A-69A5-9641-A6E1-68A23FBFF8EA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472318-EC51-9647-977A-D5B928CA3F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74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79FD6B-A9CC-F249-A119-DDE39BD55C31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CDCEA9-99F7-1943-B554-394E13B233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2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12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014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3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69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84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55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1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56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50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20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696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161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91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367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367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68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15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42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7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2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DCEA9-99F7-1943-B554-394E13B2330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12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11A1-03CF-C348-8DB2-495824ECB401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56DF-3065-CF49-B77A-A6C5BA28C4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98CC-47AC-2E4E-A968-6C1174165220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E78C-79B3-7143-BCDC-968FE85A75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40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C79D-4690-A747-A0FC-9B66E48E250E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1225-89F7-9C4F-9FFF-A50C3FF529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13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E1C0-1978-4442-A55E-FA828A7058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23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9D20-9BE2-AA4C-909D-9297046057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6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2B77-C1BC-3D49-8721-09EEE769EB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1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5FAD-FC43-964F-8D2F-A148653CE6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2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4218-FEDB-6E44-A31E-329A931BB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0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47C6-03D3-004C-BA8E-BD9B7A8563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96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8C00-8E6E-A449-BE97-36765FB577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80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B425-ABB8-C341-B229-E7DF41EAD1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87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6E9F-BF6C-5649-9F4A-7970E86E56A6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0FE6-C12A-8D4D-9288-279128CC26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980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E529-7F4D-BB44-8EE0-DA1F9E9D2E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733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8608-F871-F940-B4D6-EBA56CF12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081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120-D27A-7B4D-BF3A-64EEAEFA82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72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8AB8-EB1F-A744-9B90-8A15F0C6D826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560E-1F76-DD4A-BD81-84972ABA8B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6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BBFC-99F4-DA41-AC68-12EDCB6F9564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C9CD-1E2F-3C43-BAF1-A620CE3694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56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24E2-5F39-744C-860A-CD93822E7AB1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6AB0-5BA6-DA40-AB61-16D88535C7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23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C0CD-581D-F44F-A9D6-CEA4FA0D6AFF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E0C7-EE7E-0D4C-9719-7BF88191E4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61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00EF-5EA0-C044-8206-362CC515B471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1B85-D856-0D42-A8D0-B588B35CE0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4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106D-85B3-D545-9994-13EAD1846809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B0C4-EB8B-B94B-90A9-D5FFD3EBE2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3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Faire glisser l'image vers l'espace réservé ou cliquer sur l'icône pour l'ajouter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014C-DA9A-C94C-96B2-27B1DA45FF11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7EC0-5C31-EE4B-939C-19D964C277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50979A-370A-0A41-955A-6A76FADF1903}" type="datetime1">
              <a:rPr lang="fr-CA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7901F6-CF03-1C4D-8E81-19389C5C0BB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2" name="Image 1" descr="UdeM_monde-horizontal-CMJN - copi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70" y="6026773"/>
            <a:ext cx="3386029" cy="694702"/>
          </a:xfrm>
          <a:prstGeom prst="rect">
            <a:avLst/>
          </a:prstGeom>
        </p:spPr>
      </p:pic>
      <p:pic>
        <p:nvPicPr>
          <p:cNvPr id="3" name="Image 2" descr="Capture d’écran 2018-06-17 à 08.46.4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35" y="5909701"/>
            <a:ext cx="1869144" cy="214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9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9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  <a:endParaRPr lang="fr-FR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C5EB57-59A8-3046-875A-4DBE392F206E}" type="datetimeFigureOut">
              <a:rPr lang="fr-FR"/>
              <a:pPr>
                <a:defRPr/>
              </a:pPr>
              <a:t>2018-08-25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ACFF90-01AB-FC4C-81C9-D2A71934F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2055" name="Image 6" descr="UdeM_monde-horizontal-CMJN - copi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62638"/>
            <a:ext cx="34432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9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9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lissa.f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lissa.fr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lissa.fr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re 1"/>
          <p:cNvSpPr>
            <a:spLocks noGrp="1"/>
          </p:cNvSpPr>
          <p:nvPr>
            <p:ph type="ctrTitle"/>
          </p:nvPr>
        </p:nvSpPr>
        <p:spPr>
          <a:xfrm>
            <a:off x="685800" y="1072079"/>
            <a:ext cx="7772400" cy="1470025"/>
          </a:xfrm>
        </p:spPr>
        <p:txBody>
          <a:bodyPr/>
          <a:lstStyle/>
          <a:p>
            <a:r>
              <a:rPr lang="fr-FR" sz="2400" b="1" dirty="0" smtClean="0"/>
              <a:t>La créativité lexicale de la langue médicale actuelle</a:t>
            </a:r>
            <a:r>
              <a:rPr lang="fr-FR" sz="2400" b="1" dirty="0"/>
              <a:t> </a:t>
            </a:r>
            <a:r>
              <a:rPr lang="fr-FR" sz="2400" b="1" dirty="0" smtClean="0"/>
              <a:t>: </a:t>
            </a:r>
            <a:br>
              <a:rPr lang="fr-FR" sz="2400" b="1" dirty="0" smtClean="0"/>
            </a:br>
            <a:r>
              <a:rPr lang="fr-FR" sz="2400" b="1" dirty="0" smtClean="0"/>
              <a:t>analyse comparative </a:t>
            </a:r>
            <a:r>
              <a:rPr lang="fr-FR" sz="2400" b="1" dirty="0" err="1" smtClean="0"/>
              <a:t>interlingue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3600" b="1" dirty="0" smtClean="0"/>
              <a:t>Le français </a:t>
            </a:r>
            <a:r>
              <a:rPr lang="fr-FR" sz="3600" b="1" dirty="0" smtClean="0"/>
              <a:t>médical</a:t>
            </a:r>
            <a:r>
              <a:rPr lang="fr-CA" dirty="0"/>
              <a:t> </a:t>
            </a:r>
            <a:r>
              <a:rPr lang="fr-CA" dirty="0" smtClean="0"/>
              <a:t>							</a:t>
            </a:r>
            <a:endParaRPr lang="fr-FR" sz="4000" dirty="0">
              <a:latin typeface="Calibri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28739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sz="2100" b="1" dirty="0" smtClean="0">
                <a:solidFill>
                  <a:schemeClr val="tx1"/>
                </a:solidFill>
                <a:ea typeface="+mn-ea"/>
                <a:cs typeface="+mn-cs"/>
              </a:rPr>
              <a:t>Serge QUÉRIN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ea typeface="+mn-ea"/>
                <a:cs typeface="+mn-cs"/>
              </a:rPr>
              <a:t>Docteur en médecine</a:t>
            </a:r>
            <a:endParaRPr lang="fr-FR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ea typeface="+mn-ea"/>
                <a:cs typeface="+mn-cs"/>
              </a:rPr>
              <a:t>Professeur titulaire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ea typeface="+mn-ea"/>
                <a:cs typeface="+mn-cs"/>
              </a:rPr>
              <a:t>Faculté de médecine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ea typeface="+mn-ea"/>
                <a:cs typeface="+mn-cs"/>
              </a:rPr>
              <a:t>Université de </a:t>
            </a:r>
            <a:r>
              <a:rPr lang="fr-FR" sz="2000" dirty="0" smtClean="0">
                <a:solidFill>
                  <a:schemeClr val="tx1"/>
                </a:solidFill>
                <a:ea typeface="+mn-ea"/>
                <a:cs typeface="+mn-cs"/>
              </a:rPr>
              <a:t>Montréal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sz="2000" dirty="0" err="1" smtClean="0">
                <a:solidFill>
                  <a:schemeClr val="tx1"/>
                </a:solidFill>
                <a:ea typeface="+mn-ea"/>
                <a:cs typeface="+mn-cs"/>
              </a:rPr>
              <a:t>serge.querin@umontreal.ca</a:t>
            </a:r>
            <a:endParaRPr lang="fr-FR" sz="20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31333" y="5384811"/>
            <a:ext cx="2573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Journée d’étude</a:t>
            </a:r>
          </a:p>
          <a:p>
            <a:r>
              <a:rPr lang="fr-FR" dirty="0" smtClean="0"/>
              <a:t>Faculté des Lettres</a:t>
            </a:r>
          </a:p>
          <a:p>
            <a:r>
              <a:rPr lang="fr-FR" dirty="0" smtClean="0"/>
              <a:t>Sorbonne Université</a:t>
            </a:r>
          </a:p>
          <a:p>
            <a:r>
              <a:rPr lang="fr-FR" dirty="0" smtClean="0"/>
              <a:t>Paris, 28 septembre 2018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8229600" cy="1143000"/>
          </a:xfrm>
        </p:spPr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oponymes </a:t>
            </a:r>
            <a:br>
              <a:rPr lang="fr-FR" dirty="0" smtClean="0"/>
            </a:br>
            <a:r>
              <a:rPr lang="fr-FR" dirty="0" smtClean="0"/>
              <a:t>devenus termes médicaux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50997"/>
            <a:ext cx="8229600" cy="4525963"/>
          </a:xfrm>
        </p:spPr>
        <p:txBody>
          <a:bodyPr/>
          <a:lstStyle/>
          <a:p>
            <a:r>
              <a:rPr lang="fr-FR" dirty="0" smtClean="0"/>
              <a:t>gaze </a:t>
            </a:r>
            <a:r>
              <a:rPr lang="fr-FR" dirty="0" smtClean="0"/>
              <a:t>(Gaza, </a:t>
            </a:r>
            <a:r>
              <a:rPr lang="fr-FR" dirty="0" smtClean="0"/>
              <a:t>Palestine… ou </a:t>
            </a:r>
            <a:r>
              <a:rPr lang="fr-FR" dirty="0" err="1" smtClean="0"/>
              <a:t>ar.</a:t>
            </a:r>
            <a:r>
              <a:rPr lang="fr-FR" dirty="0" smtClean="0"/>
              <a:t> </a:t>
            </a:r>
            <a:r>
              <a:rPr lang="fr-FR" dirty="0" err="1" smtClean="0"/>
              <a:t>qazz</a:t>
            </a:r>
            <a:r>
              <a:rPr lang="fr-FR" dirty="0" smtClean="0"/>
              <a:t>, « bourre de soie »)</a:t>
            </a:r>
          </a:p>
          <a:p>
            <a:r>
              <a:rPr lang="fr-FR" dirty="0"/>
              <a:t>m</a:t>
            </a:r>
            <a:r>
              <a:rPr lang="fr-FR" dirty="0" smtClean="0"/>
              <a:t>aladie de </a:t>
            </a:r>
            <a:r>
              <a:rPr lang="fr-FR" dirty="0" err="1" smtClean="0"/>
              <a:t>Lyme</a:t>
            </a:r>
            <a:r>
              <a:rPr lang="fr-FR" dirty="0" smtClean="0"/>
              <a:t> (Connecticut)</a:t>
            </a:r>
            <a:endParaRPr lang="fr-FR" dirty="0" smtClean="0"/>
          </a:p>
          <a:p>
            <a:r>
              <a:rPr lang="fr-FR" dirty="0" smtClean="0"/>
              <a:t>tularémie </a:t>
            </a:r>
            <a:r>
              <a:rPr lang="fr-FR" dirty="0" smtClean="0"/>
              <a:t>(</a:t>
            </a:r>
            <a:r>
              <a:rPr lang="fr-FR" dirty="0" err="1" smtClean="0"/>
              <a:t>Tulare</a:t>
            </a:r>
            <a:r>
              <a:rPr lang="fr-FR" dirty="0" smtClean="0"/>
              <a:t>, Californie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tulle </a:t>
            </a:r>
            <a:r>
              <a:rPr lang="fr-FR" dirty="0" smtClean="0"/>
              <a:t>(Tulle, Corrèze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 smtClean="0"/>
              <a:t>warfarine</a:t>
            </a:r>
            <a:r>
              <a:rPr lang="fr-FR" dirty="0" smtClean="0"/>
              <a:t> (</a:t>
            </a:r>
            <a:r>
              <a:rPr lang="fr-FR" i="1" dirty="0" smtClean="0"/>
              <a:t>Wisconsin </a:t>
            </a:r>
            <a:r>
              <a:rPr lang="fr-FR" i="1" dirty="0" err="1" smtClean="0"/>
              <a:t>Alumni</a:t>
            </a:r>
            <a:r>
              <a:rPr lang="fr-FR" i="1" dirty="0" smtClean="0"/>
              <a:t> </a:t>
            </a:r>
            <a:r>
              <a:rPr lang="fr-FR" i="1" dirty="0" err="1" smtClean="0"/>
              <a:t>Research</a:t>
            </a:r>
            <a:r>
              <a:rPr lang="fr-FR" i="1" dirty="0" smtClean="0"/>
              <a:t> </a:t>
            </a:r>
            <a:r>
              <a:rPr lang="fr-FR" i="1" dirty="0" err="1" smtClean="0"/>
              <a:t>Foundation</a:t>
            </a:r>
            <a:r>
              <a:rPr lang="fr-FR" dirty="0" smtClean="0"/>
              <a:t>)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7442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/>
          <a:lstStyle/>
          <a:p>
            <a:r>
              <a:rPr lang="fr-FR" dirty="0" smtClean="0"/>
              <a:t>Sigles et acronymes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933" y="1144997"/>
            <a:ext cx="8669867" cy="4525963"/>
          </a:xfrm>
        </p:spPr>
        <p:txBody>
          <a:bodyPr/>
          <a:lstStyle/>
          <a:p>
            <a:r>
              <a:rPr lang="fr-FR" dirty="0"/>
              <a:t>s</a:t>
            </a:r>
            <a:r>
              <a:rPr lang="fr-FR" dirty="0" smtClean="0"/>
              <a:t>ouvent empruntés tels quels à </a:t>
            </a:r>
            <a:r>
              <a:rPr lang="fr-FR" dirty="0" smtClean="0"/>
              <a:t>l’anglais, notamment </a:t>
            </a:r>
            <a:r>
              <a:rPr lang="fr-FR" dirty="0" smtClean="0"/>
              <a:t>pour les hormones : ACTH, FSH (folliculostimuline),…</a:t>
            </a:r>
          </a:p>
          <a:p>
            <a:r>
              <a:rPr lang="fr-FR" dirty="0" smtClean="0"/>
              <a:t>parfois proprement </a:t>
            </a:r>
            <a:r>
              <a:rPr lang="fr-FR" dirty="0" smtClean="0"/>
              <a:t>français, dont certains à double emploi : IPP, IRA, IVG</a:t>
            </a:r>
            <a:r>
              <a:rPr lang="fr-FR" dirty="0" smtClean="0"/>
              <a:t>,…</a:t>
            </a:r>
            <a:endParaRPr lang="fr-FR" dirty="0" smtClean="0"/>
          </a:p>
          <a:p>
            <a:r>
              <a:rPr lang="fr-FR" dirty="0" smtClean="0"/>
              <a:t>plus rarement </a:t>
            </a:r>
            <a:r>
              <a:rPr lang="fr-FR" dirty="0" smtClean="0"/>
              <a:t>adaptés </a:t>
            </a:r>
            <a:r>
              <a:rPr lang="fr-FR" dirty="0" smtClean="0"/>
              <a:t>de l’anglais (VBAC) ou </a:t>
            </a:r>
            <a:r>
              <a:rPr lang="fr-FR" dirty="0" smtClean="0"/>
              <a:t>prêtés </a:t>
            </a:r>
            <a:r>
              <a:rPr lang="fr-FR" dirty="0" smtClean="0"/>
              <a:t>à l’anglais (BCG)</a:t>
            </a:r>
          </a:p>
          <a:p>
            <a:r>
              <a:rPr lang="fr-FR" dirty="0"/>
              <a:t>c</a:t>
            </a:r>
            <a:r>
              <a:rPr lang="fr-FR" dirty="0" smtClean="0"/>
              <a:t>ertains </a:t>
            </a:r>
            <a:r>
              <a:rPr lang="fr-FR" dirty="0" smtClean="0"/>
              <a:t>de création québécoise </a:t>
            </a:r>
            <a:r>
              <a:rPr lang="fr-FR" dirty="0" smtClean="0"/>
              <a:t>: AVAC, GARE, CLSC,…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54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9933"/>
            <a:ext cx="8229600" cy="1143000"/>
          </a:xfrm>
        </p:spPr>
        <p:txBody>
          <a:bodyPr/>
          <a:lstStyle/>
          <a:p>
            <a:r>
              <a:rPr lang="fr-FR" dirty="0" smtClean="0"/>
              <a:t>Dictionnaire médical </a:t>
            </a:r>
            <a:br>
              <a:rPr lang="fr-FR" dirty="0" smtClean="0"/>
            </a:br>
            <a:r>
              <a:rPr lang="fr-FR" dirty="0" smtClean="0"/>
              <a:t>de l’Académie de médecine</a:t>
            </a:r>
            <a:endParaRPr lang="fr-FR" dirty="0"/>
          </a:p>
        </p:txBody>
      </p:sp>
      <p:pic>
        <p:nvPicPr>
          <p:cNvPr id="10" name="Espace réservé du contenu 9" descr="Capture d’écran 2018-08-04 à 14.34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4" r="-3914"/>
          <a:stretch>
            <a:fillRect/>
          </a:stretch>
        </p:blipFill>
        <p:spPr>
          <a:xfrm>
            <a:off x="830725" y="1600200"/>
            <a:ext cx="7604233" cy="4182035"/>
          </a:xfrm>
        </p:spPr>
      </p:pic>
      <p:sp>
        <p:nvSpPr>
          <p:cNvPr id="3" name="ZoneTexte 2"/>
          <p:cNvSpPr txBox="1"/>
          <p:nvPr/>
        </p:nvSpPr>
        <p:spPr>
          <a:xfrm>
            <a:off x="575733" y="6282268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dictionnaire.academie-medecine.fr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55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Néologismes et équivalents d’anglicismes : </a:t>
            </a:r>
            <a:r>
              <a:rPr lang="fr-FR" dirty="0" err="1" smtClean="0"/>
              <a:t>FranceTerme</a:t>
            </a:r>
            <a:endParaRPr lang="fr-FR" dirty="0"/>
          </a:p>
        </p:txBody>
      </p:sp>
      <p:pic>
        <p:nvPicPr>
          <p:cNvPr id="4" name="Espace réservé du contenu 3" descr="Capture d’écran 2018-09-10 à 20.28.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5" r="-3955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829733" y="6333069"/>
            <a:ext cx="28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www.culture.fr</a:t>
            </a:r>
            <a:r>
              <a:rPr lang="fr-FR" dirty="0" smtClean="0"/>
              <a:t>/</a:t>
            </a:r>
            <a:r>
              <a:rPr lang="fr-FR" dirty="0" err="1" smtClean="0"/>
              <a:t>franceterme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80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Comité d’étude des termes médicaux français (CETMF)</a:t>
            </a:r>
            <a:endParaRPr lang="fr-FR" dirty="0"/>
          </a:p>
        </p:txBody>
      </p:sp>
      <p:pic>
        <p:nvPicPr>
          <p:cNvPr id="4" name="Espace réservé du contenu 3" descr="Capture d’écran 2018-08-05 à 10.55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17" r="-78317"/>
          <a:stretch>
            <a:fillRect/>
          </a:stretch>
        </p:blipFill>
        <p:spPr>
          <a:xfrm>
            <a:off x="3340848" y="1749613"/>
            <a:ext cx="7278218" cy="4002740"/>
          </a:xfrm>
        </p:spPr>
      </p:pic>
      <p:sp>
        <p:nvSpPr>
          <p:cNvPr id="6" name="ZoneTexte 5"/>
          <p:cNvSpPr txBox="1"/>
          <p:nvPr/>
        </p:nvSpPr>
        <p:spPr>
          <a:xfrm flipH="1">
            <a:off x="703130" y="1749613"/>
            <a:ext cx="45860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3200" dirty="0" smtClean="0"/>
              <a:t>Bilan des travaux du CETMF (autrefois Comité Clair-Dire) pour la période 1965-2009 </a:t>
            </a:r>
          </a:p>
          <a:p>
            <a:pPr marL="457200" indent="-457200">
              <a:buFont typeface="Arial"/>
              <a:buChar char="•"/>
            </a:pPr>
            <a:r>
              <a:rPr lang="fr-FR" sz="3200" dirty="0" smtClean="0"/>
              <a:t>Néologismes proposés, tels </a:t>
            </a:r>
            <a:r>
              <a:rPr lang="fr-FR" sz="3200" dirty="0" err="1" smtClean="0"/>
              <a:t>fortuitome</a:t>
            </a:r>
            <a:r>
              <a:rPr lang="fr-FR" sz="3200" dirty="0"/>
              <a:t> </a:t>
            </a:r>
            <a:r>
              <a:rPr lang="fr-FR" sz="3200" dirty="0" smtClean="0"/>
              <a:t>et remnographie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8151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fr-FR" dirty="0" smtClean="0"/>
              <a:t>Québécismes médicaux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43009"/>
            <a:ext cx="8500533" cy="4525963"/>
          </a:xfrm>
        </p:spPr>
        <p:txBody>
          <a:bodyPr/>
          <a:lstStyle/>
          <a:p>
            <a:r>
              <a:rPr lang="fr-FR" dirty="0" smtClean="0"/>
              <a:t>Plus d’une centaine répertoriés</a:t>
            </a:r>
          </a:p>
          <a:p>
            <a:r>
              <a:rPr lang="fr-FR" dirty="0" smtClean="0"/>
              <a:t>Sous toutes </a:t>
            </a:r>
            <a:r>
              <a:rPr lang="fr-FR" dirty="0" smtClean="0"/>
              <a:t>les rubriques de la typologie des québécismes de la langue générale proposée par l’OQLF : </a:t>
            </a:r>
            <a:endParaRPr lang="fr-FR" dirty="0" smtClean="0"/>
          </a:p>
          <a:p>
            <a:pPr lvl="1"/>
            <a:r>
              <a:rPr lang="fr-FR" dirty="0" smtClean="0"/>
              <a:t>originaires </a:t>
            </a:r>
            <a:r>
              <a:rPr lang="fr-FR" dirty="0" smtClean="0"/>
              <a:t>du fonds </a:t>
            </a:r>
            <a:r>
              <a:rPr lang="fr-FR" dirty="0" smtClean="0"/>
              <a:t>français : br</a:t>
            </a:r>
            <a:r>
              <a:rPr lang="fr-FR" dirty="0" smtClean="0"/>
              <a:t>ûlement, </a:t>
            </a:r>
            <a:r>
              <a:rPr lang="fr-FR" dirty="0" err="1" smtClean="0"/>
              <a:t>siler</a:t>
            </a:r>
            <a:r>
              <a:rPr lang="fr-FR" dirty="0" smtClean="0"/>
              <a:t>,…</a:t>
            </a:r>
            <a:endParaRPr lang="fr-FR" dirty="0" smtClean="0"/>
          </a:p>
          <a:p>
            <a:pPr lvl="1"/>
            <a:r>
              <a:rPr lang="fr-FR" dirty="0" smtClean="0"/>
              <a:t>de </a:t>
            </a:r>
            <a:r>
              <a:rPr lang="fr-FR" dirty="0" smtClean="0"/>
              <a:t>création </a:t>
            </a:r>
            <a:r>
              <a:rPr lang="fr-FR" dirty="0" smtClean="0"/>
              <a:t>: amiantose, diététiste, </a:t>
            </a:r>
            <a:r>
              <a:rPr lang="fr-FR" dirty="0" err="1" smtClean="0"/>
              <a:t>urgentologue</a:t>
            </a:r>
            <a:r>
              <a:rPr lang="fr-FR" dirty="0" smtClean="0"/>
              <a:t>,…</a:t>
            </a:r>
          </a:p>
          <a:p>
            <a:pPr lvl="1"/>
            <a:r>
              <a:rPr lang="fr-FR" dirty="0" smtClean="0"/>
              <a:t>d’emprunts</a:t>
            </a:r>
            <a:r>
              <a:rPr lang="fr-FR" dirty="0" smtClean="0"/>
              <a:t>, ces derniers étant conformes à la politique de l’emprunt de </a:t>
            </a:r>
            <a:r>
              <a:rPr lang="fr-FR" dirty="0" smtClean="0"/>
              <a:t>l’Office : maladie pulmonaire obstructive chronique, </a:t>
            </a:r>
            <a:r>
              <a:rPr lang="fr-FR" dirty="0" err="1" smtClean="0"/>
              <a:t>physiatre</a:t>
            </a:r>
            <a:r>
              <a:rPr lang="fr-FR" dirty="0" smtClean="0"/>
              <a:t>,…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471" y="6245414"/>
            <a:ext cx="416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Quérin S, </a:t>
            </a:r>
            <a:r>
              <a:rPr lang="fr-FR" i="1" dirty="0" smtClean="0"/>
              <a:t>Equivalences</a:t>
            </a:r>
            <a:r>
              <a:rPr lang="fr-FR" dirty="0" smtClean="0"/>
              <a:t>, 2006; 33 </a:t>
            </a:r>
            <a:r>
              <a:rPr lang="fr-FR" dirty="0"/>
              <a:t>: </a:t>
            </a:r>
            <a:r>
              <a:rPr lang="fr-FR" dirty="0" smtClean="0"/>
              <a:t>121-136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0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/>
          <a:lstStyle/>
          <a:p>
            <a:r>
              <a:rPr lang="fr-FR" dirty="0" smtClean="0"/>
              <a:t>OQLF et GDT</a:t>
            </a:r>
            <a:endParaRPr lang="fr-FR" dirty="0"/>
          </a:p>
        </p:txBody>
      </p:sp>
      <p:pic>
        <p:nvPicPr>
          <p:cNvPr id="6" name="Espace réservé du contenu 5" descr="Capture d’écran 2018-09-03 à 09.52.5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7" r="-6537"/>
          <a:stretch>
            <a:fillRect/>
          </a:stretch>
        </p:blipFill>
        <p:spPr>
          <a:xfrm>
            <a:off x="457200" y="1193808"/>
            <a:ext cx="8229600" cy="4525963"/>
          </a:xfrm>
        </p:spPr>
      </p:pic>
      <p:sp>
        <p:nvSpPr>
          <p:cNvPr id="7" name="ZoneTexte 6"/>
          <p:cNvSpPr txBox="1"/>
          <p:nvPr/>
        </p:nvSpPr>
        <p:spPr>
          <a:xfrm>
            <a:off x="575733" y="6282268"/>
            <a:ext cx="286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www.granddictionnaire.com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76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Comité québécois d’étude du français médical (CQEFM)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0"/>
            <a:ext cx="5414682" cy="4525963"/>
          </a:xfrm>
        </p:spPr>
        <p:txBody>
          <a:bodyPr/>
          <a:lstStyle/>
          <a:p>
            <a:r>
              <a:rPr lang="fr-FR" dirty="0" smtClean="0"/>
              <a:t>Comité sous l’égide de l’association Médecins francophones du </a:t>
            </a:r>
            <a:r>
              <a:rPr lang="fr-FR" dirty="0" smtClean="0"/>
              <a:t>Canada, réactivé en 2000</a:t>
            </a:r>
            <a:endParaRPr lang="fr-FR" dirty="0" smtClean="0"/>
          </a:p>
          <a:p>
            <a:r>
              <a:rPr lang="fr-FR" dirty="0" smtClean="0"/>
              <a:t>S’est prononcé sur des termes tels que chirurgie </a:t>
            </a:r>
            <a:r>
              <a:rPr lang="fr-FR" dirty="0" err="1" smtClean="0"/>
              <a:t>bariatrique</a:t>
            </a:r>
            <a:r>
              <a:rPr lang="fr-FR" dirty="0" smtClean="0"/>
              <a:t>, </a:t>
            </a:r>
            <a:r>
              <a:rPr lang="fr-FR" dirty="0" err="1" smtClean="0"/>
              <a:t>bisphosphonate</a:t>
            </a:r>
            <a:r>
              <a:rPr lang="fr-FR" dirty="0"/>
              <a:t> </a:t>
            </a:r>
            <a:r>
              <a:rPr lang="fr-FR" dirty="0" smtClean="0"/>
              <a:t>et mercantilisme médical </a:t>
            </a:r>
          </a:p>
          <a:p>
            <a:endParaRPr lang="fr-FR" dirty="0"/>
          </a:p>
        </p:txBody>
      </p:sp>
      <p:pic>
        <p:nvPicPr>
          <p:cNvPr id="10" name="Image 9" descr="Capture d’écran 2018-08-08 à 16.5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91" y="3009153"/>
            <a:ext cx="3035300" cy="1168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7333" y="6126163"/>
            <a:ext cx="319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www.medecinsfrancophones.ca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86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Emprunts de nécessité et de commodité à l’anglais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001" y="1816343"/>
            <a:ext cx="8755528" cy="4525963"/>
          </a:xfrm>
        </p:spPr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mprunts de </a:t>
            </a:r>
            <a:r>
              <a:rPr lang="fr-FR" sz="3200" dirty="0" smtClean="0"/>
              <a:t>nécessité </a:t>
            </a:r>
            <a:r>
              <a:rPr lang="fr-FR" sz="3200" dirty="0" smtClean="0"/>
              <a:t>: </a:t>
            </a:r>
            <a:r>
              <a:rPr lang="fr-FR" sz="3200" dirty="0" smtClean="0"/>
              <a:t>band, </a:t>
            </a:r>
            <a:r>
              <a:rPr lang="fr-FR" sz="3200" dirty="0" err="1" smtClean="0"/>
              <a:t>dipper</a:t>
            </a:r>
            <a:r>
              <a:rPr lang="fr-FR" sz="3200" dirty="0" smtClean="0"/>
              <a:t>, drop </a:t>
            </a:r>
            <a:r>
              <a:rPr lang="fr-FR" sz="3200" dirty="0" err="1" smtClean="0"/>
              <a:t>attack</a:t>
            </a:r>
            <a:r>
              <a:rPr lang="fr-FR" sz="3200" dirty="0" smtClean="0"/>
              <a:t> (et syndrome on-off), flutter, </a:t>
            </a:r>
            <a:r>
              <a:rPr lang="fr-FR" sz="3200" dirty="0" err="1" smtClean="0"/>
              <a:t>smudge</a:t>
            </a:r>
            <a:r>
              <a:rPr lang="fr-FR" sz="3200" dirty="0" smtClean="0"/>
              <a:t> </a:t>
            </a:r>
          </a:p>
          <a:p>
            <a:r>
              <a:rPr lang="fr-FR" dirty="0" smtClean="0"/>
              <a:t>emprunts de commodité : </a:t>
            </a:r>
            <a:r>
              <a:rPr lang="fr-FR" dirty="0" err="1" smtClean="0"/>
              <a:t>burnout</a:t>
            </a:r>
            <a:r>
              <a:rPr lang="fr-FR" dirty="0" smtClean="0"/>
              <a:t>, cross-match, </a:t>
            </a:r>
            <a:r>
              <a:rPr lang="fr-FR" dirty="0" err="1" smtClean="0"/>
              <a:t>splinter</a:t>
            </a:r>
            <a:r>
              <a:rPr lang="fr-FR" dirty="0" smtClean="0"/>
              <a:t>,…</a:t>
            </a:r>
            <a:endParaRPr lang="fr-FR" dirty="0"/>
          </a:p>
          <a:p>
            <a:pPr marL="0" indent="0">
              <a:buNone/>
            </a:pPr>
            <a:r>
              <a:rPr lang="fr-FR" sz="3200" i="1" dirty="0" smtClean="0"/>
              <a:t>Note</a:t>
            </a:r>
            <a:r>
              <a:rPr lang="fr-FR" sz="3200" dirty="0" smtClean="0"/>
              <a:t> : à l’inverse, l’anglais a emprunté : peau d’orange, torsades de pointes,…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1869" y="6079074"/>
            <a:ext cx="358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Quérin S. Dictionnaire des difficultés </a:t>
            </a:r>
          </a:p>
          <a:p>
            <a:r>
              <a:rPr lang="fr-FR" dirty="0" smtClean="0"/>
              <a:t>du français médical, 3</a:t>
            </a:r>
            <a:r>
              <a:rPr lang="fr-FR" baseline="30000" dirty="0" smtClean="0"/>
              <a:t>e</a:t>
            </a:r>
            <a:r>
              <a:rPr lang="fr-FR" dirty="0" smtClean="0"/>
              <a:t> éd.(2017)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25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Équivalents de </a:t>
            </a:r>
            <a:r>
              <a:rPr lang="fr-FR" i="1" dirty="0" smtClean="0"/>
              <a:t>pattern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1701798"/>
            <a:ext cx="4131733" cy="4525963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spect </a:t>
            </a:r>
          </a:p>
          <a:p>
            <a:r>
              <a:rPr lang="fr-FR" dirty="0" smtClean="0"/>
              <a:t>disposition</a:t>
            </a:r>
          </a:p>
          <a:p>
            <a:r>
              <a:rPr lang="fr-FR" dirty="0" smtClean="0"/>
              <a:t>distribution</a:t>
            </a:r>
          </a:p>
          <a:p>
            <a:r>
              <a:rPr lang="fr-FR" dirty="0" smtClean="0"/>
              <a:t>(en)</a:t>
            </a:r>
          </a:p>
          <a:p>
            <a:r>
              <a:rPr lang="fr-FR" dirty="0" smtClean="0"/>
              <a:t>forme</a:t>
            </a:r>
          </a:p>
          <a:p>
            <a:r>
              <a:rPr lang="fr-FR" dirty="0" smtClean="0"/>
              <a:t>mode</a:t>
            </a:r>
            <a:endParaRPr lang="fr-FR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3268133" y="1600200"/>
            <a:ext cx="28109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 bwMode="auto">
          <a:xfrm>
            <a:off x="5096941" y="1682228"/>
            <a:ext cx="37422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profil</a:t>
            </a:r>
          </a:p>
          <a:p>
            <a:r>
              <a:rPr lang="fr-FR" dirty="0" smtClean="0"/>
              <a:t>rythme</a:t>
            </a:r>
          </a:p>
          <a:p>
            <a:r>
              <a:rPr lang="fr-FR" dirty="0" smtClean="0"/>
              <a:t>structure</a:t>
            </a:r>
          </a:p>
          <a:p>
            <a:r>
              <a:rPr lang="fr-FR" dirty="0" smtClean="0"/>
              <a:t>tableau</a:t>
            </a:r>
          </a:p>
          <a:p>
            <a:r>
              <a:rPr lang="fr-FR" dirty="0" smtClean="0"/>
              <a:t>topographie</a:t>
            </a:r>
          </a:p>
          <a:p>
            <a:r>
              <a:rPr lang="fr-FR" dirty="0" smtClean="0"/>
              <a:t>tracé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11200" y="6089660"/>
            <a:ext cx="3589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Quérin S. Dictionnaire des difficultés </a:t>
            </a:r>
          </a:p>
          <a:p>
            <a:r>
              <a:rPr lang="fr-FR" dirty="0"/>
              <a:t>du français médical, 3</a:t>
            </a:r>
            <a:r>
              <a:rPr lang="fr-FR" baseline="30000" dirty="0"/>
              <a:t>e</a:t>
            </a:r>
            <a:r>
              <a:rPr lang="fr-FR" dirty="0"/>
              <a:t> éd.(2017)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09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fr-FR" dirty="0" smtClean="0"/>
              <a:t>Composition savante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996" y="1143009"/>
            <a:ext cx="8737602" cy="4525963"/>
          </a:xfrm>
        </p:spPr>
        <p:txBody>
          <a:bodyPr/>
          <a:lstStyle/>
          <a:p>
            <a:r>
              <a:rPr lang="fr-FR" dirty="0" smtClean="0"/>
              <a:t>encore largement basée sur des éléments grecs ou latins, p. ex., -mètre, -scope, -graphe, -</a:t>
            </a:r>
            <a:r>
              <a:rPr lang="fr-FR" dirty="0" err="1" smtClean="0"/>
              <a:t>logie</a:t>
            </a:r>
            <a:r>
              <a:rPr lang="fr-FR" dirty="0" smtClean="0"/>
              <a:t>, télé- (télémédecine), ou -biote, </a:t>
            </a:r>
            <a:r>
              <a:rPr lang="fr-FR" dirty="0" smtClean="0"/>
              <a:t>-</a:t>
            </a:r>
            <a:r>
              <a:rPr lang="fr-FR" dirty="0" err="1" smtClean="0"/>
              <a:t>bie</a:t>
            </a:r>
            <a:r>
              <a:rPr lang="fr-FR" dirty="0" smtClean="0"/>
              <a:t> ou -</a:t>
            </a:r>
            <a:r>
              <a:rPr lang="fr-FR" dirty="0" err="1" smtClean="0"/>
              <a:t>be</a:t>
            </a:r>
            <a:r>
              <a:rPr lang="fr-FR" dirty="0" smtClean="0"/>
              <a:t> (</a:t>
            </a:r>
            <a:r>
              <a:rPr lang="fr-FR" dirty="0" err="1" smtClean="0"/>
              <a:t>microbiote</a:t>
            </a:r>
            <a:r>
              <a:rPr lang="fr-FR" dirty="0" smtClean="0"/>
              <a:t>, aérobie, microbe : gr. </a:t>
            </a:r>
            <a:r>
              <a:rPr lang="fr-FR" i="1" dirty="0" smtClean="0"/>
              <a:t>bios</a:t>
            </a:r>
            <a:r>
              <a:rPr lang="fr-FR" dirty="0" smtClean="0"/>
              <a:t>, « vie »)</a:t>
            </a:r>
          </a:p>
          <a:p>
            <a:r>
              <a:rPr lang="fr-FR" dirty="0" smtClean="0"/>
              <a:t>recourt fréquemment au -o- de liaison, quitte à amputer une autre voyelle finale au premier élément (p. ex., lat. </a:t>
            </a:r>
            <a:r>
              <a:rPr lang="fr-FR" dirty="0" err="1" smtClean="0"/>
              <a:t>bronchia</a:t>
            </a:r>
            <a:r>
              <a:rPr lang="fr-FR" dirty="0" smtClean="0"/>
              <a:t> &gt; bronchoscopie)</a:t>
            </a:r>
            <a:endParaRPr lang="fr-FR" dirty="0" smtClean="0"/>
          </a:p>
          <a:p>
            <a:r>
              <a:rPr lang="fr-FR" dirty="0" smtClean="0"/>
              <a:t>résultat parfois équivoque : -gène (p. ex., dans cyanogène</a:t>
            </a:r>
            <a:r>
              <a:rPr lang="fr-FR" dirty="0"/>
              <a:t> </a:t>
            </a:r>
            <a:r>
              <a:rPr lang="fr-FR" dirty="0" smtClean="0"/>
              <a:t>et iatrogène), nyctalopie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2616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Emprunts à l’arabe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192" y="1545416"/>
            <a:ext cx="3929528" cy="4346386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lcalin et alcalose</a:t>
            </a:r>
          </a:p>
          <a:p>
            <a:r>
              <a:rPr lang="fr-FR" dirty="0" smtClean="0"/>
              <a:t>alcool</a:t>
            </a:r>
          </a:p>
          <a:p>
            <a:r>
              <a:rPr lang="fr-FR" dirty="0" smtClean="0"/>
              <a:t>benjoin</a:t>
            </a:r>
          </a:p>
          <a:p>
            <a:r>
              <a:rPr lang="fr-FR" dirty="0" smtClean="0"/>
              <a:t>camphre</a:t>
            </a:r>
          </a:p>
          <a:p>
            <a:r>
              <a:rPr lang="fr-FR" dirty="0" smtClean="0"/>
              <a:t>élixir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682557" y="1586968"/>
            <a:ext cx="3929528" cy="43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9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nadir</a:t>
            </a:r>
          </a:p>
          <a:p>
            <a:r>
              <a:rPr lang="fr-FR" dirty="0"/>
              <a:t>séné</a:t>
            </a:r>
          </a:p>
          <a:p>
            <a:r>
              <a:rPr lang="fr-FR" dirty="0" smtClean="0"/>
              <a:t>sirop</a:t>
            </a:r>
          </a:p>
          <a:p>
            <a:r>
              <a:rPr lang="fr-FR" dirty="0" smtClean="0"/>
              <a:t>talc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26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Emprunts à d’autres langues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4" y="1557587"/>
            <a:ext cx="7789332" cy="4525963"/>
          </a:xfrm>
        </p:spPr>
        <p:txBody>
          <a:bodyPr/>
          <a:lstStyle/>
          <a:p>
            <a:r>
              <a:rPr lang="fr-FR" dirty="0"/>
              <a:t>à l’italien : malaria</a:t>
            </a:r>
          </a:p>
          <a:p>
            <a:r>
              <a:rPr lang="fr-FR" dirty="0"/>
              <a:t>au japonais : </a:t>
            </a:r>
            <a:r>
              <a:rPr lang="fr-FR" dirty="0" err="1"/>
              <a:t>taku-</a:t>
            </a:r>
            <a:r>
              <a:rPr lang="fr-FR" dirty="0" err="1" smtClean="0"/>
              <a:t>tsubo</a:t>
            </a:r>
            <a:endParaRPr lang="fr-FR" dirty="0" smtClean="0"/>
          </a:p>
          <a:p>
            <a:r>
              <a:rPr lang="fr-FR" dirty="0"/>
              <a:t>a</a:t>
            </a:r>
            <a:r>
              <a:rPr lang="fr-FR" dirty="0" smtClean="0"/>
              <a:t>u persan (en passant par l’arabe) : bézoard </a:t>
            </a:r>
            <a:endParaRPr lang="fr-FR" dirty="0"/>
          </a:p>
          <a:p>
            <a:r>
              <a:rPr lang="fr-FR" dirty="0"/>
              <a:t>au swahili : dengue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0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Dénominations communes internationales des médicaments</a:t>
            </a:r>
            <a:endParaRPr lang="fr-FR" dirty="0"/>
          </a:p>
        </p:txBody>
      </p:sp>
      <p:pic>
        <p:nvPicPr>
          <p:cNvPr id="4" name="Espace réservé du contenu 3" descr="Capture d’écran 2018-08-08 à 17.22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23" r="-26323"/>
          <a:stretch>
            <a:fillRect/>
          </a:stretch>
        </p:blipFill>
        <p:spPr>
          <a:xfrm>
            <a:off x="756020" y="1600200"/>
            <a:ext cx="4203700" cy="4525963"/>
          </a:xfrm>
        </p:spPr>
      </p:pic>
      <p:pic>
        <p:nvPicPr>
          <p:cNvPr id="5" name="Image 4" descr="Capture d’écran 2018-08-08 à 17.24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5" y="3012138"/>
            <a:ext cx="4412129" cy="16378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6020" y="6350001"/>
            <a:ext cx="404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www.who.int</a:t>
            </a:r>
            <a:r>
              <a:rPr lang="fr-FR" dirty="0" smtClean="0"/>
              <a:t>/</a:t>
            </a:r>
            <a:r>
              <a:rPr lang="fr-FR" dirty="0" err="1" smtClean="0"/>
              <a:t>medicines</a:t>
            </a:r>
            <a:r>
              <a:rPr lang="fr-FR" dirty="0" smtClean="0"/>
              <a:t>/services/</a:t>
            </a:r>
            <a:r>
              <a:rPr lang="fr-FR" dirty="0" err="1" smtClean="0"/>
              <a:t>inn</a:t>
            </a:r>
            <a:r>
              <a:rPr lang="fr-FR" dirty="0" smtClean="0"/>
              <a:t>/en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03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Traduction française de la</a:t>
            </a:r>
            <a:br>
              <a:rPr lang="fr-FR" dirty="0" smtClean="0"/>
            </a:br>
            <a:r>
              <a:rPr lang="fr-FR" i="1" dirty="0" err="1" smtClean="0"/>
              <a:t>Terminologia</a:t>
            </a:r>
            <a:r>
              <a:rPr lang="fr-FR" i="1" dirty="0" smtClean="0"/>
              <a:t> </a:t>
            </a:r>
            <a:r>
              <a:rPr lang="fr-FR" i="1" dirty="0" err="1" smtClean="0"/>
              <a:t>Anatomica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1906" y="1684865"/>
            <a:ext cx="4607859" cy="4525963"/>
          </a:xfrm>
        </p:spPr>
        <p:txBody>
          <a:bodyPr/>
          <a:lstStyle/>
          <a:p>
            <a:r>
              <a:rPr lang="fr-FR" dirty="0" smtClean="0"/>
              <a:t>Traduction </a:t>
            </a:r>
            <a:r>
              <a:rPr lang="fr-FR" dirty="0" smtClean="0"/>
              <a:t>de la 9</a:t>
            </a:r>
            <a:r>
              <a:rPr lang="fr-FR" baseline="30000" dirty="0" smtClean="0"/>
              <a:t>e</a:t>
            </a:r>
            <a:r>
              <a:rPr lang="fr-FR" dirty="0" smtClean="0"/>
              <a:t> édition allemande du « </a:t>
            </a:r>
            <a:r>
              <a:rPr lang="fr-FR" dirty="0" err="1" smtClean="0"/>
              <a:t>Feneis</a:t>
            </a:r>
            <a:r>
              <a:rPr lang="fr-FR" dirty="0" smtClean="0"/>
              <a:t> </a:t>
            </a:r>
            <a:r>
              <a:rPr lang="fr-FR" dirty="0" smtClean="0"/>
              <a:t>» par le P</a:t>
            </a:r>
            <a:r>
              <a:rPr lang="fr-FR" baseline="30000" dirty="0" smtClean="0"/>
              <a:t>r</a:t>
            </a:r>
            <a:r>
              <a:rPr lang="fr-FR" dirty="0" smtClean="0"/>
              <a:t> P. </a:t>
            </a:r>
            <a:r>
              <a:rPr lang="fr-FR" dirty="0" err="1" smtClean="0"/>
              <a:t>Bourgeat</a:t>
            </a:r>
            <a:r>
              <a:rPr lang="fr-FR" dirty="0" smtClean="0"/>
              <a:t> (Strasbourg), publiée en 2007</a:t>
            </a:r>
          </a:p>
          <a:p>
            <a:r>
              <a:rPr lang="fr-FR" dirty="0" smtClean="0"/>
              <a:t>Index en latin, anglais et français</a:t>
            </a:r>
          </a:p>
          <a:p>
            <a:r>
              <a:rPr lang="fr-FR" dirty="0" smtClean="0"/>
              <a:t>1 250 termes nouveaux</a:t>
            </a:r>
            <a:endParaRPr lang="fr-FR" dirty="0"/>
          </a:p>
        </p:txBody>
      </p:sp>
      <p:pic>
        <p:nvPicPr>
          <p:cNvPr id="7" name="Image 6" descr="Capture d’écran 2018-08-04 à 14.48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9" y="1600200"/>
            <a:ext cx="2837329" cy="41362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5867" y="6058428"/>
            <a:ext cx="2660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Dauber W. Lexique illustré </a:t>
            </a:r>
          </a:p>
          <a:p>
            <a:r>
              <a:rPr lang="fr-FR" dirty="0" smtClean="0"/>
              <a:t>d’anatomie </a:t>
            </a:r>
            <a:r>
              <a:rPr lang="fr-FR" dirty="0" err="1" smtClean="0"/>
              <a:t>Feneis</a:t>
            </a:r>
            <a:r>
              <a:rPr lang="fr-FR" dirty="0" smtClean="0"/>
              <a:t> (2007)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1458" y="-240328"/>
            <a:ext cx="8229600" cy="1143000"/>
          </a:xfrm>
        </p:spPr>
        <p:txBody>
          <a:bodyPr/>
          <a:lstStyle/>
          <a:p>
            <a:r>
              <a:rPr lang="fr-FR" dirty="0" smtClean="0"/>
              <a:t>Nouveaux termes anatomiques</a:t>
            </a:r>
            <a:endParaRPr lang="fr-FR" dirty="0"/>
          </a:p>
        </p:txBody>
      </p:sp>
      <p:graphicFrame>
        <p:nvGraphicFramePr>
          <p:cNvPr id="8" name="Espace réservé du tablea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008753"/>
              </p:ext>
            </p:extLst>
          </p:nvPr>
        </p:nvGraphicFramePr>
        <p:xfrm>
          <a:off x="391461" y="828735"/>
          <a:ext cx="8379013" cy="498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366"/>
                <a:gridCol w="2883647"/>
                <a:gridCol w="3302000"/>
              </a:tblGrid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Ancien</a:t>
                      </a:r>
                      <a:r>
                        <a:rPr lang="fr-FR" sz="1800" baseline="0" dirty="0" smtClean="0"/>
                        <a:t> terme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Nouveau terme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Dérivé(s)</a:t>
                      </a:r>
                      <a:endParaRPr lang="fr-FR" sz="1800" dirty="0"/>
                    </a:p>
                  </a:txBody>
                  <a:tcPr/>
                </a:tc>
              </a:tr>
              <a:tr h="38714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amygdale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tonsille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tonsillaire</a:t>
                      </a:r>
                      <a:r>
                        <a:rPr lang="fr-FR" sz="1800" dirty="0" smtClean="0"/>
                        <a:t>,</a:t>
                      </a:r>
                      <a:r>
                        <a:rPr lang="fr-FR" sz="1800" baseline="0" dirty="0" smtClean="0"/>
                        <a:t> etc.</a:t>
                      </a:r>
                      <a:endParaRPr lang="fr-FR" sz="1800" dirty="0"/>
                    </a:p>
                  </a:txBody>
                  <a:tcPr/>
                </a:tc>
              </a:tr>
              <a:tr h="38714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astragale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talus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talaire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cubitus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ulna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ulnaire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ganglions (</a:t>
                      </a:r>
                      <a:r>
                        <a:rPr lang="fr-FR" sz="1800" dirty="0" err="1" smtClean="0"/>
                        <a:t>lymph</a:t>
                      </a:r>
                      <a:r>
                        <a:rPr lang="fr-FR" sz="1800" dirty="0" smtClean="0"/>
                        <a:t>.)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nœud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fr-C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(</a:t>
                      </a:r>
                      <a:r>
                        <a:rPr lang="fr-FR" sz="1800" dirty="0" err="1" smtClean="0"/>
                        <a:t>lympho</a:t>
                      </a:r>
                      <a:r>
                        <a:rPr lang="fr-FR" sz="1800" dirty="0" smtClean="0"/>
                        <a:t>)nodal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lombaire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lombal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---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luette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uvule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uvulaire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péroné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fibula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fibulaire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---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rotule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patella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patellaire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oreillette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atrium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atrial, </a:t>
                      </a:r>
                      <a:r>
                        <a:rPr lang="fr-FR" sz="1800" dirty="0" err="1" smtClean="0"/>
                        <a:t>atrioventriculaire</a:t>
                      </a:r>
                      <a:r>
                        <a:rPr lang="fr-FR" sz="1800" dirty="0" smtClean="0"/>
                        <a:t>,          sino-atrial</a:t>
                      </a:r>
                      <a:endParaRPr lang="fr-FR" sz="1800" dirty="0"/>
                    </a:p>
                  </a:txBody>
                  <a:tcPr/>
                </a:tc>
              </a:tr>
              <a:tr h="35283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valvule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valve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?</a:t>
                      </a:r>
                      <a:r>
                        <a:rPr lang="fr-FR" sz="1800" dirty="0" err="1" smtClean="0"/>
                        <a:t>valv</a:t>
                      </a:r>
                      <a:r>
                        <a:rPr lang="fr-FR" sz="1800" dirty="0" smtClean="0"/>
                        <a:t>(</a:t>
                      </a:r>
                      <a:r>
                        <a:rPr lang="fr-FR" sz="1800" dirty="0" err="1" smtClean="0"/>
                        <a:t>ul</a:t>
                      </a:r>
                      <a:r>
                        <a:rPr lang="fr-FR" sz="1800" dirty="0" smtClean="0"/>
                        <a:t>)</a:t>
                      </a:r>
                      <a:r>
                        <a:rPr lang="fr-FR" sz="1800" dirty="0" err="1" smtClean="0"/>
                        <a:t>oplastie</a:t>
                      </a:r>
                      <a:r>
                        <a:rPr lang="fr-FR" sz="1800" dirty="0" smtClean="0"/>
                        <a:t>, </a:t>
                      </a:r>
                      <a:r>
                        <a:rPr lang="fr-FR" sz="1800" dirty="0" smtClean="0"/>
                        <a:t>?</a:t>
                      </a:r>
                      <a:r>
                        <a:rPr lang="fr-FR" sz="1800" dirty="0" err="1" smtClean="0"/>
                        <a:t>valv</a:t>
                      </a:r>
                      <a:r>
                        <a:rPr lang="fr-FR" sz="1800" dirty="0" smtClean="0"/>
                        <a:t>(</a:t>
                      </a:r>
                      <a:r>
                        <a:rPr lang="fr-FR" sz="1800" dirty="0" err="1" smtClean="0"/>
                        <a:t>ul</a:t>
                      </a:r>
                      <a:r>
                        <a:rPr lang="fr-FR" sz="1800" dirty="0" smtClean="0"/>
                        <a:t>)aire, </a:t>
                      </a:r>
                    </a:p>
                    <a:p>
                      <a:pPr algn="ctr"/>
                      <a:r>
                        <a:rPr lang="fr-FR" sz="1800" dirty="0" smtClean="0"/>
                        <a:t>?</a:t>
                      </a:r>
                      <a:r>
                        <a:rPr lang="fr-FR" sz="1800" dirty="0" err="1" smtClean="0"/>
                        <a:t>revalv</a:t>
                      </a:r>
                      <a:r>
                        <a:rPr lang="fr-FR" sz="1800" dirty="0" smtClean="0"/>
                        <a:t>(</a:t>
                      </a:r>
                      <a:r>
                        <a:rPr lang="fr-FR" sz="1800" dirty="0" err="1" smtClean="0"/>
                        <a:t>ul</a:t>
                      </a:r>
                      <a:r>
                        <a:rPr lang="fr-FR" sz="1800" dirty="0" smtClean="0"/>
                        <a:t>)</a:t>
                      </a:r>
                      <a:r>
                        <a:rPr lang="fr-FR" sz="1800" dirty="0" err="1" smtClean="0"/>
                        <a:t>ation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46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Traduction française du DSM-5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85901" y="1600200"/>
            <a:ext cx="4607859" cy="364913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Traduction autorisée par l’APA de la version anglaise, par une équipe </a:t>
            </a:r>
            <a:r>
              <a:rPr lang="fr-FR" dirty="0" smtClean="0"/>
              <a:t>française sous la coordination des </a:t>
            </a:r>
            <a:r>
              <a:rPr lang="fr-FR" dirty="0" err="1" smtClean="0"/>
              <a:t>Prs</a:t>
            </a:r>
            <a:r>
              <a:rPr lang="fr-FR" dirty="0" smtClean="0"/>
              <a:t>  M.-A. </a:t>
            </a:r>
            <a:r>
              <a:rPr lang="fr-FR" dirty="0" err="1" smtClean="0"/>
              <a:t>Crocq</a:t>
            </a:r>
            <a:r>
              <a:rPr lang="fr-FR" dirty="0" smtClean="0"/>
              <a:t> et J. D. </a:t>
            </a:r>
            <a:r>
              <a:rPr lang="fr-FR" dirty="0" err="1" smtClean="0"/>
              <a:t>Guelfi</a:t>
            </a:r>
            <a:r>
              <a:rPr lang="fr-FR" dirty="0" smtClean="0"/>
              <a:t>, parue en 2016</a:t>
            </a:r>
            <a:endParaRPr lang="fr-FR" dirty="0" smtClean="0"/>
          </a:p>
        </p:txBody>
      </p:sp>
      <p:pic>
        <p:nvPicPr>
          <p:cNvPr id="3" name="Image 2" descr="Capture d’écran 2018-08-04 à 14.5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94" y="1600200"/>
            <a:ext cx="2800724" cy="40777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1906" y="5804436"/>
            <a:ext cx="400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American </a:t>
            </a:r>
            <a:r>
              <a:rPr lang="fr-FR" dirty="0" err="1" smtClean="0"/>
              <a:t>Psychiatric</a:t>
            </a:r>
            <a:r>
              <a:rPr lang="fr-FR" dirty="0" smtClean="0"/>
              <a:t> Association, DSM-5 </a:t>
            </a:r>
          </a:p>
          <a:p>
            <a:r>
              <a:rPr lang="fr-FR" dirty="0" smtClean="0"/>
              <a:t>Manuel diagnostique et statistique des </a:t>
            </a:r>
          </a:p>
          <a:p>
            <a:r>
              <a:rPr lang="fr-FR" dirty="0" smtClean="0"/>
              <a:t>troubles mentaux (2015)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966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9933"/>
            <a:ext cx="8229600" cy="1143000"/>
          </a:xfrm>
        </p:spPr>
        <p:txBody>
          <a:bodyPr/>
          <a:lstStyle/>
          <a:p>
            <a:r>
              <a:rPr lang="fr-FR" dirty="0" smtClean="0"/>
              <a:t>DSM-5 : nouveautés</a:t>
            </a:r>
            <a:endParaRPr lang="fr-FR" dirty="0"/>
          </a:p>
        </p:txBody>
      </p:sp>
      <p:graphicFrame>
        <p:nvGraphicFramePr>
          <p:cNvPr id="8" name="Espace réservé du tablea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097759"/>
              </p:ext>
            </p:extLst>
          </p:nvPr>
        </p:nvGraphicFramePr>
        <p:xfrm>
          <a:off x="457200" y="1510554"/>
          <a:ext cx="840291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212"/>
                <a:gridCol w="5408706"/>
              </a:tblGrid>
              <a:tr h="276857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Ancien</a:t>
                      </a:r>
                      <a:r>
                        <a:rPr lang="fr-FR" sz="1900" baseline="0" dirty="0" smtClean="0"/>
                        <a:t> terme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Nouveau terme</a:t>
                      </a:r>
                      <a:endParaRPr lang="fr-FR" sz="1900" dirty="0"/>
                    </a:p>
                  </a:txBody>
                  <a:tcPr/>
                </a:tc>
              </a:tr>
              <a:tr h="276857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retard mental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handicap intellectuel</a:t>
                      </a:r>
                      <a:r>
                        <a:rPr lang="fr-CA" sz="1900" dirty="0" smtClean="0">
                          <a:effectLst/>
                        </a:rPr>
                        <a:t> </a:t>
                      </a:r>
                      <a:endParaRPr lang="fr-FR" sz="1900" dirty="0"/>
                    </a:p>
                  </a:txBody>
                  <a:tcPr/>
                </a:tc>
              </a:tr>
              <a:tr h="276857">
                <a:tc>
                  <a:txBody>
                    <a:bodyPr/>
                    <a:lstStyle/>
                    <a:p>
                      <a:pPr algn="ctr"/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de l’identité sexuelle 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dysphorie de genre</a:t>
                      </a:r>
                      <a:endParaRPr lang="fr-CA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269">
                <a:tc>
                  <a:txBody>
                    <a:bodyPr/>
                    <a:lstStyle/>
                    <a:p>
                      <a:pPr algn="ctr"/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 de l’alimentation et conduites alimentaires 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 de la conduite alimentaire de la première ou deuxième enfance</a:t>
                      </a:r>
                      <a:r>
                        <a:rPr lang="fr-CA" sz="1900" dirty="0" smtClean="0">
                          <a:effectLst/>
                        </a:rPr>
                        <a:t> </a:t>
                      </a:r>
                      <a:endParaRPr lang="fr-FR" sz="1900" dirty="0"/>
                    </a:p>
                  </a:txBody>
                  <a:tcPr/>
                </a:tc>
              </a:tr>
              <a:tr h="487269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trouble envahissant du développement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du spectre de l’autisme</a:t>
                      </a:r>
                      <a:endParaRPr lang="fr-CA" sz="1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18504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---</a:t>
                      </a:r>
                    </a:p>
                    <a:p>
                      <a:pPr algn="ctr"/>
                      <a:r>
                        <a:rPr lang="fr-FR" sz="1900" dirty="0" smtClean="0"/>
                        <a:t>(inexistants)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err="1" smtClean="0"/>
                        <a:t>dermatillomanie</a:t>
                      </a:r>
                      <a:r>
                        <a:rPr lang="fr-FR" sz="1900" dirty="0" smtClean="0"/>
                        <a:t>,</a:t>
                      </a: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thésaurisation pathologique (</a:t>
                      </a:r>
                      <a:r>
                        <a:rPr lang="fr-FR" sz="1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syllogomanie</a:t>
                      </a: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r-CA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CA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disruptif avec </a:t>
                      </a:r>
                      <a:r>
                        <a:rPr lang="fr-FR" sz="1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dysrégulation</a:t>
                      </a: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émotionnelle</a:t>
                      </a:r>
                      <a:r>
                        <a:rPr lang="fr-CA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trouble dysphorique prémenstruel</a:t>
                      </a:r>
                      <a:r>
                        <a:rPr lang="fr-CA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CA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neurocognitif léger</a:t>
                      </a:r>
                      <a:endParaRPr lang="fr-CA" sz="1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857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dépendances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troubles addictifs</a:t>
                      </a:r>
                      <a:endParaRPr lang="fr-FR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3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Addiction</a:t>
            </a:r>
            <a:endParaRPr lang="fr-FR" dirty="0"/>
          </a:p>
        </p:txBody>
      </p:sp>
      <p:pic>
        <p:nvPicPr>
          <p:cNvPr id="4" name="Espace réservé du contenu 3" descr="Capture d’écran 2018-08-05 à 10.52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9" b="-7879"/>
          <a:stretch>
            <a:fillRect/>
          </a:stretch>
        </p:blipFill>
        <p:spPr>
          <a:xfrm>
            <a:off x="457200" y="1271498"/>
            <a:ext cx="8229600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711200" y="6366934"/>
            <a:ext cx="26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books.google.com</a:t>
            </a:r>
            <a:r>
              <a:rPr lang="fr-FR" dirty="0" smtClean="0"/>
              <a:t>/</a:t>
            </a:r>
            <a:r>
              <a:rPr lang="fr-FR" dirty="0" err="1" smtClean="0"/>
              <a:t>ngrams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44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0968"/>
            <a:ext cx="8229600" cy="1143000"/>
          </a:xfrm>
        </p:spPr>
        <p:txBody>
          <a:bodyPr/>
          <a:lstStyle/>
          <a:p>
            <a:r>
              <a:rPr lang="fr-FR" dirty="0" smtClean="0"/>
              <a:t>Autres t</a:t>
            </a:r>
            <a:r>
              <a:rPr lang="fr-FR" dirty="0" smtClean="0"/>
              <a:t>raductions </a:t>
            </a:r>
            <a:r>
              <a:rPr lang="fr-FR" dirty="0" smtClean="0"/>
              <a:t>françaises de terminologies internationales</a:t>
            </a:r>
            <a:endParaRPr lang="fr-FR" dirty="0"/>
          </a:p>
        </p:txBody>
      </p:sp>
      <p:pic>
        <p:nvPicPr>
          <p:cNvPr id="4" name="Espace réservé du contenu 3" descr="Capture d’écran 2018-08-17 à 11.51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" r="-1952"/>
          <a:stretch>
            <a:fillRect/>
          </a:stretch>
        </p:blipFill>
        <p:spPr>
          <a:xfrm>
            <a:off x="457200" y="142688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7738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730" y="37576"/>
            <a:ext cx="8534400" cy="1143000"/>
          </a:xfrm>
        </p:spPr>
        <p:txBody>
          <a:bodyPr/>
          <a:lstStyle/>
          <a:p>
            <a:r>
              <a:rPr lang="fr-FR" dirty="0" smtClean="0"/>
              <a:t>Phraséologie : titres d’articles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/>
          <a:lstStyle/>
          <a:p>
            <a:r>
              <a:rPr lang="fr-FR" dirty="0" smtClean="0"/>
              <a:t>Fistule </a:t>
            </a:r>
            <a:r>
              <a:rPr lang="fr-FR" dirty="0" err="1" smtClean="0"/>
              <a:t>aortocave</a:t>
            </a:r>
            <a:r>
              <a:rPr lang="fr-FR" dirty="0" smtClean="0"/>
              <a:t> </a:t>
            </a:r>
            <a:r>
              <a:rPr lang="fr-FR" b="1" dirty="0" smtClean="0"/>
              <a:t>compliquant </a:t>
            </a:r>
            <a:r>
              <a:rPr lang="fr-FR" dirty="0" smtClean="0"/>
              <a:t>un anévrisme de l’aorte abdominale</a:t>
            </a:r>
          </a:p>
          <a:p>
            <a:r>
              <a:rPr lang="fr-FR" dirty="0" smtClean="0"/>
              <a:t>Hyperparathyro</a:t>
            </a:r>
            <a:r>
              <a:rPr lang="fr-FR" dirty="0" smtClean="0"/>
              <a:t>ïdie primaire </a:t>
            </a:r>
            <a:r>
              <a:rPr lang="fr-FR" b="1" dirty="0" smtClean="0"/>
              <a:t>révélée par </a:t>
            </a:r>
            <a:r>
              <a:rPr lang="fr-FR" dirty="0" smtClean="0"/>
              <a:t>une fracture pathologique</a:t>
            </a:r>
          </a:p>
          <a:p>
            <a:r>
              <a:rPr lang="fr-FR" dirty="0" smtClean="0"/>
              <a:t>Deux cas d’anémies hémolytiques auto-immunes </a:t>
            </a:r>
            <a:r>
              <a:rPr lang="fr-FR" b="1" dirty="0" smtClean="0"/>
              <a:t>inaugurales de </a:t>
            </a:r>
            <a:r>
              <a:rPr lang="fr-FR" dirty="0" smtClean="0"/>
              <a:t>tuberculose pulmonaire </a:t>
            </a:r>
            <a:r>
              <a:rPr lang="fr-FR" dirty="0" err="1" smtClean="0"/>
              <a:t>bacillifère</a:t>
            </a:r>
            <a:endParaRPr lang="fr-FR" dirty="0" smtClean="0"/>
          </a:p>
          <a:p>
            <a:r>
              <a:rPr lang="fr-FR" b="1" dirty="0" smtClean="0"/>
              <a:t>Quelle</a:t>
            </a:r>
            <a:r>
              <a:rPr lang="fr-FR" dirty="0" smtClean="0"/>
              <a:t> immobilisation postopératoire pour les fractures </a:t>
            </a:r>
            <a:r>
              <a:rPr lang="fr-FR" dirty="0" err="1" smtClean="0"/>
              <a:t>suscondyliennes</a:t>
            </a:r>
            <a:r>
              <a:rPr lang="fr-FR" dirty="0" smtClean="0"/>
              <a:t> de l’humérus?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78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/>
          <a:lstStyle/>
          <a:p>
            <a:r>
              <a:rPr lang="fr-FR" dirty="0" smtClean="0"/>
              <a:t>Hybrides gréco-latins</a:t>
            </a:r>
            <a:endParaRPr lang="fr-FR" dirty="0"/>
          </a:p>
        </p:txBody>
      </p:sp>
      <p:pic>
        <p:nvPicPr>
          <p:cNvPr id="4" name="Espace réservé du contenu 3" descr="Capture d’écran 2018-08-04 à 15.30.5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2724"/>
          <a:stretch>
            <a:fillRect/>
          </a:stretch>
        </p:blipFill>
        <p:spPr>
          <a:xfrm>
            <a:off x="457200" y="1246597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762000" y="6185648"/>
            <a:ext cx="311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Quérin S, </a:t>
            </a:r>
            <a:r>
              <a:rPr lang="fr-FR" i="1" dirty="0"/>
              <a:t>Meta</a:t>
            </a:r>
            <a:r>
              <a:rPr lang="fr-FR" dirty="0"/>
              <a:t>, 2001; 26 : 7-15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95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Collocations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4525963"/>
          </a:xfrm>
        </p:spPr>
        <p:txBody>
          <a:bodyPr/>
          <a:lstStyle/>
          <a:p>
            <a:r>
              <a:rPr lang="fr-FR" dirty="0" smtClean="0"/>
              <a:t>grièvement </a:t>
            </a:r>
            <a:r>
              <a:rPr lang="fr-FR" b="1" dirty="0" smtClean="0"/>
              <a:t>bless</a:t>
            </a:r>
            <a:r>
              <a:rPr lang="fr-FR" b="1" dirty="0"/>
              <a:t>é</a:t>
            </a:r>
            <a:endParaRPr lang="fr-FR" b="1" dirty="0" smtClean="0"/>
          </a:p>
          <a:p>
            <a:r>
              <a:rPr lang="fr-FR" dirty="0" smtClean="0"/>
              <a:t>perdre, reprendre </a:t>
            </a:r>
            <a:r>
              <a:rPr lang="fr-FR" b="1" dirty="0" smtClean="0"/>
              <a:t>connaissance</a:t>
            </a:r>
          </a:p>
          <a:p>
            <a:r>
              <a:rPr lang="fr-FR" dirty="0"/>
              <a:t>é</a:t>
            </a:r>
            <a:r>
              <a:rPr lang="fr-FR" dirty="0" smtClean="0"/>
              <a:t>voquer, poser, recevoir un </a:t>
            </a:r>
            <a:r>
              <a:rPr lang="fr-FR" b="1" dirty="0" smtClean="0"/>
              <a:t>diagnostic</a:t>
            </a:r>
          </a:p>
          <a:p>
            <a:r>
              <a:rPr lang="fr-FR" dirty="0"/>
              <a:t>f</a:t>
            </a:r>
            <a:r>
              <a:rPr lang="fr-FR" dirty="0" smtClean="0"/>
              <a:t>rôler la </a:t>
            </a:r>
            <a:r>
              <a:rPr lang="fr-FR" b="1" dirty="0" smtClean="0"/>
              <a:t>mort</a:t>
            </a:r>
            <a:endParaRPr lang="fr-FR" dirty="0" smtClean="0"/>
          </a:p>
          <a:p>
            <a:r>
              <a:rPr lang="fr-FR" b="1" dirty="0" smtClean="0"/>
              <a:t>subir </a:t>
            </a:r>
            <a:r>
              <a:rPr lang="fr-FR" dirty="0" smtClean="0"/>
              <a:t>une </a:t>
            </a:r>
            <a:r>
              <a:rPr lang="fr-FR" dirty="0" smtClean="0"/>
              <a:t>opération, un examen</a:t>
            </a:r>
            <a:endParaRPr lang="fr-FR" dirty="0" smtClean="0"/>
          </a:p>
          <a:p>
            <a:r>
              <a:rPr lang="fr-FR" dirty="0" smtClean="0"/>
              <a:t>assurer le </a:t>
            </a:r>
            <a:r>
              <a:rPr lang="fr-FR" b="1" dirty="0" smtClean="0"/>
              <a:t>suivi</a:t>
            </a:r>
          </a:p>
          <a:p>
            <a:r>
              <a:rPr lang="fr-FR" b="1" dirty="0" smtClean="0"/>
              <a:t>accuser</a:t>
            </a:r>
            <a:r>
              <a:rPr lang="fr-FR" dirty="0" smtClean="0"/>
              <a:t> une dyspnée, une fatigue</a:t>
            </a:r>
          </a:p>
        </p:txBody>
      </p:sp>
    </p:spTree>
    <p:extLst>
      <p:ext uri="{BB962C8B-B14F-4D97-AF65-F5344CB8AC3E}">
        <p14:creationId xmlns:p14="http://schemas.microsoft.com/office/powerpoint/2010/main" val="244177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7"/>
            <a:ext cx="8229600" cy="1143000"/>
          </a:xfrm>
        </p:spPr>
        <p:txBody>
          <a:bodyPr/>
          <a:lstStyle/>
          <a:p>
            <a:r>
              <a:rPr lang="fr-FR" dirty="0" smtClean="0"/>
              <a:t>Verbes </a:t>
            </a:r>
            <a:r>
              <a:rPr lang="fr-FR" dirty="0" err="1" smtClean="0"/>
              <a:t>cooccurrents</a:t>
            </a:r>
            <a:r>
              <a:rPr lang="fr-FR" dirty="0" smtClean="0"/>
              <a:t> de </a:t>
            </a:r>
            <a:r>
              <a:rPr lang="fr-FR" b="1" dirty="0" smtClean="0"/>
              <a:t>diagnostic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14630"/>
              </p:ext>
            </p:extLst>
          </p:nvPr>
        </p:nvGraphicFramePr>
        <p:xfrm>
          <a:off x="457200" y="1650999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Verbe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Verbe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confirmer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aider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permettre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rendre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améliorer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éliminer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évoquer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contribuer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établir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conduire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orienter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495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faciliter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affirmer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discuter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retenir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redresser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56267" y="6112939"/>
            <a:ext cx="397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hlinkClick r:id="rId3"/>
              </a:rPr>
              <a:t>www.lissa.fr</a:t>
            </a:r>
            <a:endParaRPr lang="fr-FR" dirty="0" smtClean="0"/>
          </a:p>
          <a:p>
            <a:pPr algn="ctr"/>
            <a:r>
              <a:rPr lang="fr-FR" dirty="0" smtClean="0"/>
              <a:t>(en collaboration avec Julien GROSJEAN)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72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8504"/>
            <a:ext cx="8229600" cy="1143000"/>
          </a:xfrm>
        </p:spPr>
        <p:txBody>
          <a:bodyPr/>
          <a:lstStyle/>
          <a:p>
            <a:r>
              <a:rPr lang="fr-FR" dirty="0" smtClean="0"/>
              <a:t>Noms </a:t>
            </a:r>
            <a:r>
              <a:rPr lang="fr-FR" dirty="0" err="1" smtClean="0"/>
              <a:t>cooccurrents</a:t>
            </a:r>
            <a:r>
              <a:rPr lang="fr-FR" dirty="0" smtClean="0"/>
              <a:t> de </a:t>
            </a:r>
            <a:r>
              <a:rPr lang="fr-FR" b="1" dirty="0" smtClean="0"/>
              <a:t>subir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557360"/>
              </p:ext>
            </p:extLst>
          </p:nvPr>
        </p:nvGraphicFramePr>
        <p:xfrm>
          <a:off x="457200" y="1667932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 cooccurrences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n 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Fréquence (%)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intervention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6404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1,51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chirurgie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32983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modification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8655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0,70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examen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10623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0,47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traitement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134855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0,03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0,55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amputation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3,58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16396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processus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56267" y="6112939"/>
            <a:ext cx="397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hlinkClick r:id="rId3"/>
              </a:rPr>
              <a:t>www.lissa.fr</a:t>
            </a:r>
            <a:endParaRPr lang="fr-FR" dirty="0" smtClean="0"/>
          </a:p>
          <a:p>
            <a:pPr algn="ctr"/>
            <a:r>
              <a:rPr lang="fr-FR" dirty="0" smtClean="0"/>
              <a:t>(en collaboration avec Julien GROSJEAN)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06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99486"/>
            <a:ext cx="8229600" cy="1143000"/>
          </a:xfrm>
        </p:spPr>
        <p:txBody>
          <a:bodyPr/>
          <a:lstStyle/>
          <a:p>
            <a:r>
              <a:rPr lang="fr-FR" dirty="0" smtClean="0"/>
              <a:t>Caractère de la </a:t>
            </a:r>
            <a:r>
              <a:rPr lang="fr-FR" b="1" dirty="0" smtClean="0"/>
              <a:t>douleur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82688"/>
              </p:ext>
            </p:extLst>
          </p:nvPr>
        </p:nvGraphicFramePr>
        <p:xfrm>
          <a:off x="457200" y="862559"/>
          <a:ext cx="8094132" cy="49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1710267"/>
                <a:gridCol w="186266"/>
                <a:gridCol w="2082800"/>
                <a:gridCol w="1879599"/>
              </a:tblGrid>
              <a:tr h="407024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Adjectifs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cooccurents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dans les dictionnaires spécialisés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Cooccurrences dans </a:t>
                      </a:r>
                      <a:r>
                        <a:rPr lang="fr-FR" dirty="0" err="1" smtClean="0"/>
                        <a:t>LiSSa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(après</a:t>
                      </a:r>
                      <a:r>
                        <a:rPr lang="fr-FR" baseline="0" dirty="0" smtClean="0"/>
                        <a:t> lemmatisation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</a:tr>
              <a:tr h="879124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Dictionnaire des combinaisons de mots   Le Robert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Dictionnaire de médecine Flammarion</a:t>
                      </a:r>
                      <a:endParaRPr lang="fr-FR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Dictionnaire des difficultés du français médical</a:t>
                      </a:r>
                      <a:endParaRPr lang="fr-FR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foudroyante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erratique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fulgurante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exquise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lancinante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fulgurante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térébrante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pongitive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pulsatile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térébrante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constrictive (</a:t>
                      </a:r>
                      <a:r>
                        <a:rPr lang="fr-FR" dirty="0" err="1" smtClean="0"/>
                        <a:t>serrative</a:t>
                      </a:r>
                      <a:r>
                        <a:rPr lang="fr-FR" dirty="0" smtClean="0"/>
                        <a:t>, QC)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42991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transfixiante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3593" y="6104000"/>
            <a:ext cx="3974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hlinkClick r:id="rId3"/>
              </a:rPr>
              <a:t>www.lissa.fr</a:t>
            </a:r>
            <a:endParaRPr lang="fr-FR" dirty="0"/>
          </a:p>
          <a:p>
            <a:pPr algn="ctr"/>
            <a:r>
              <a:rPr lang="fr-FR" dirty="0"/>
              <a:t>(en collaboration avec Julien GROSJEAN)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76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Métaphores</a:t>
            </a:r>
            <a:endParaRPr lang="fr-FR" dirty="0"/>
          </a:p>
        </p:txBody>
      </p:sp>
      <p:pic>
        <p:nvPicPr>
          <p:cNvPr id="4" name="Espace réservé du contenu 3" descr="Capture d’écran 2018-09-02 à 19.18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7" r="-45007"/>
          <a:stretch>
            <a:fillRect/>
          </a:stretch>
        </p:blipFill>
        <p:spPr>
          <a:xfrm>
            <a:off x="-1524000" y="1397004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5064786" y="2687639"/>
            <a:ext cx="3926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Radiographie pulmonaire : image </a:t>
            </a:r>
          </a:p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en l</a:t>
            </a:r>
            <a:r>
              <a:rPr lang="fr-FR" sz="2800" dirty="0" smtClean="0">
                <a:solidFill>
                  <a:schemeClr val="tx2"/>
                </a:solidFill>
              </a:rPr>
              <a:t>âcher de ballons</a:t>
            </a:r>
          </a:p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(</a:t>
            </a:r>
            <a:r>
              <a:rPr lang="fr-FR" sz="2800" i="1" dirty="0" err="1" smtClean="0">
                <a:solidFill>
                  <a:schemeClr val="tx2"/>
                </a:solidFill>
              </a:rPr>
              <a:t>cannonball</a:t>
            </a:r>
            <a:r>
              <a:rPr lang="fr-FR" sz="2800" i="1" dirty="0" smtClean="0">
                <a:solidFill>
                  <a:schemeClr val="tx2"/>
                </a:solidFill>
              </a:rPr>
              <a:t> </a:t>
            </a:r>
            <a:r>
              <a:rPr lang="fr-FR" sz="2800" i="1" dirty="0" err="1" smtClean="0">
                <a:solidFill>
                  <a:schemeClr val="tx2"/>
                </a:solidFill>
              </a:rPr>
              <a:t>metastases</a:t>
            </a:r>
            <a:r>
              <a:rPr lang="fr-FR" sz="2800" dirty="0" smtClean="0">
                <a:solidFill>
                  <a:schemeClr val="tx2"/>
                </a:solidFill>
              </a:rPr>
              <a:t>)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7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/>
          <a:lstStyle/>
          <a:p>
            <a:r>
              <a:rPr lang="fr-FR" dirty="0" smtClean="0"/>
              <a:t>Métaphores en radiologie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27674"/>
            <a:ext cx="8398933" cy="4525963"/>
          </a:xfrm>
        </p:spPr>
        <p:txBody>
          <a:bodyPr/>
          <a:lstStyle/>
          <a:p>
            <a:r>
              <a:rPr lang="fr-FR" dirty="0" smtClean="0"/>
              <a:t>image en hallebarde (pas d’équivalent direct en anglais)</a:t>
            </a:r>
          </a:p>
          <a:p>
            <a:r>
              <a:rPr lang="fr-FR" dirty="0" smtClean="0"/>
              <a:t>opacité en ailes de papillon (</a:t>
            </a:r>
            <a:r>
              <a:rPr lang="fr-FR" i="1" dirty="0" err="1" smtClean="0"/>
              <a:t>batwing</a:t>
            </a:r>
            <a:r>
              <a:rPr lang="fr-FR" i="1" dirty="0" smtClean="0"/>
              <a:t> </a:t>
            </a:r>
            <a:r>
              <a:rPr lang="fr-FR" i="1" dirty="0" err="1" smtClean="0"/>
              <a:t>opacities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rétrécissement en queue de radis (</a:t>
            </a:r>
            <a:r>
              <a:rPr lang="fr-FR" i="1" dirty="0" smtClean="0"/>
              <a:t>rat </a:t>
            </a:r>
            <a:r>
              <a:rPr lang="fr-FR" i="1" dirty="0" err="1" smtClean="0"/>
              <a:t>tail</a:t>
            </a:r>
            <a:r>
              <a:rPr lang="fr-FR" i="1" dirty="0" smtClean="0"/>
              <a:t> </a:t>
            </a:r>
            <a:r>
              <a:rPr lang="fr-FR" i="1" dirty="0" err="1" smtClean="0"/>
              <a:t>tapering</a:t>
            </a:r>
            <a:r>
              <a:rPr lang="fr-FR" dirty="0" smtClean="0"/>
              <a:t>)</a:t>
            </a:r>
          </a:p>
          <a:p>
            <a:r>
              <a:rPr lang="fr-FR" dirty="0" smtClean="0"/>
              <a:t>vertèbre en sandwich (</a:t>
            </a:r>
            <a:r>
              <a:rPr lang="fr-FR" i="1" dirty="0" err="1" smtClean="0"/>
              <a:t>rugger</a:t>
            </a:r>
            <a:r>
              <a:rPr lang="fr-FR" i="1" dirty="0" smtClean="0"/>
              <a:t> jersey </a:t>
            </a:r>
            <a:r>
              <a:rPr lang="fr-FR" i="1" dirty="0" err="1" smtClean="0"/>
              <a:t>spine</a:t>
            </a:r>
            <a:r>
              <a:rPr lang="fr-FR" dirty="0" smtClean="0"/>
              <a:t>)</a:t>
            </a:r>
          </a:p>
          <a:p>
            <a:r>
              <a:rPr lang="fr-FR" dirty="0"/>
              <a:t>fracture en bois vert (</a:t>
            </a:r>
            <a:r>
              <a:rPr lang="fr-FR" i="1" dirty="0" err="1"/>
              <a:t>greenstick</a:t>
            </a:r>
            <a:r>
              <a:rPr lang="fr-FR" i="1" dirty="0"/>
              <a:t> fracture</a:t>
            </a:r>
            <a:r>
              <a:rPr lang="fr-FR" dirty="0"/>
              <a:t>)</a:t>
            </a:r>
          </a:p>
          <a:p>
            <a:r>
              <a:rPr lang="fr-FR" dirty="0"/>
              <a:t>fracture en motte de beurre (</a:t>
            </a:r>
            <a:r>
              <a:rPr lang="fr-FR" i="1" dirty="0" err="1"/>
              <a:t>buckle</a:t>
            </a:r>
            <a:r>
              <a:rPr lang="fr-FR" i="1" dirty="0"/>
              <a:t> fracture</a:t>
            </a:r>
            <a:r>
              <a:rPr lang="fr-FR" dirty="0" smtClean="0"/>
              <a:t>)</a:t>
            </a:r>
          </a:p>
          <a:p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3223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/>
          <a:lstStyle/>
          <a:p>
            <a:r>
              <a:rPr lang="fr-FR" dirty="0" smtClean="0"/>
              <a:t>Autres </a:t>
            </a:r>
            <a:r>
              <a:rPr lang="fr-FR" dirty="0" err="1" smtClean="0"/>
              <a:t>cooccurrents</a:t>
            </a:r>
            <a:r>
              <a:rPr lang="fr-FR" dirty="0" smtClean="0"/>
              <a:t> de </a:t>
            </a:r>
            <a:r>
              <a:rPr lang="fr-FR" b="1" dirty="0" smtClean="0"/>
              <a:t>fracture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78473"/>
            <a:ext cx="8398933" cy="4525963"/>
          </a:xfrm>
        </p:spPr>
        <p:txBody>
          <a:bodyPr/>
          <a:lstStyle/>
          <a:p>
            <a:r>
              <a:rPr lang="fr-FR" dirty="0"/>
              <a:t>s</a:t>
            </a:r>
            <a:r>
              <a:rPr lang="fr-FR" dirty="0" smtClean="0"/>
              <a:t>elon sa localisation : costale, tibiale,…</a:t>
            </a:r>
          </a:p>
          <a:p>
            <a:r>
              <a:rPr lang="fr-FR" dirty="0"/>
              <a:t>s</a:t>
            </a:r>
            <a:r>
              <a:rPr lang="fr-FR" dirty="0" smtClean="0"/>
              <a:t>elon son aspect : comminutive, complexe, cunéiforme, engrenée, fermée, ouverte,… </a:t>
            </a:r>
          </a:p>
          <a:p>
            <a:r>
              <a:rPr lang="fr-FR" dirty="0"/>
              <a:t>s</a:t>
            </a:r>
            <a:r>
              <a:rPr lang="fr-FR" dirty="0" smtClean="0"/>
              <a:t>elon sa cause : de contrainte, de fatigue, pathologique,…</a:t>
            </a:r>
          </a:p>
          <a:p>
            <a:r>
              <a:rPr lang="fr-FR" dirty="0"/>
              <a:t>n</a:t>
            </a:r>
            <a:r>
              <a:rPr lang="fr-FR" dirty="0" smtClean="0"/>
              <a:t>uance entre </a:t>
            </a:r>
            <a:r>
              <a:rPr lang="fr-FR" dirty="0"/>
              <a:t>« des fractures multiples </a:t>
            </a:r>
            <a:r>
              <a:rPr lang="fr-FR" dirty="0" smtClean="0"/>
              <a:t>» et « de multiples fractures »</a:t>
            </a:r>
          </a:p>
        </p:txBody>
      </p:sp>
    </p:spTree>
    <p:extLst>
      <p:ext uri="{BB962C8B-B14F-4D97-AF65-F5344CB8AC3E}">
        <p14:creationId xmlns:p14="http://schemas.microsoft.com/office/powerpoint/2010/main" val="356958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Métaphores en dermatologie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4525963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spect [de la peau] en linge mouillé (pas d’équivalent direct en anglais) </a:t>
            </a:r>
          </a:p>
          <a:p>
            <a:r>
              <a:rPr lang="fr-FR" dirty="0" smtClean="0"/>
              <a:t>ecchymoses en lunettes (</a:t>
            </a:r>
            <a:r>
              <a:rPr lang="fr-FR" i="1" dirty="0" err="1" smtClean="0"/>
              <a:t>raccoon</a:t>
            </a:r>
            <a:r>
              <a:rPr lang="fr-FR" i="1" dirty="0" smtClean="0"/>
              <a:t> </a:t>
            </a:r>
            <a:r>
              <a:rPr lang="fr-FR" dirty="0" err="1" smtClean="0"/>
              <a:t>eyes</a:t>
            </a:r>
            <a:r>
              <a:rPr lang="fr-FR" dirty="0" smtClean="0"/>
              <a:t>) </a:t>
            </a:r>
          </a:p>
          <a:p>
            <a:r>
              <a:rPr lang="fr-FR" dirty="0" smtClean="0"/>
              <a:t>lésions en cocarde (</a:t>
            </a:r>
            <a:r>
              <a:rPr lang="fr-FR" i="1" dirty="0" err="1" smtClean="0"/>
              <a:t>target</a:t>
            </a:r>
            <a:r>
              <a:rPr lang="fr-FR" i="1" dirty="0" smtClean="0"/>
              <a:t> </a:t>
            </a:r>
            <a:r>
              <a:rPr lang="fr-FR" i="1" dirty="0" err="1" smtClean="0"/>
              <a:t>lesions</a:t>
            </a:r>
            <a:r>
              <a:rPr lang="fr-FR" dirty="0" smtClean="0"/>
              <a:t>)</a:t>
            </a:r>
          </a:p>
          <a:p>
            <a:r>
              <a:rPr lang="fr-FR" dirty="0" smtClean="0"/>
              <a:t>ongles en dé à coudre (</a:t>
            </a:r>
            <a:r>
              <a:rPr lang="fr-FR" i="1" dirty="0" err="1" smtClean="0"/>
              <a:t>pitted</a:t>
            </a:r>
            <a:r>
              <a:rPr lang="fr-FR" i="1" dirty="0" smtClean="0"/>
              <a:t> </a:t>
            </a:r>
            <a:r>
              <a:rPr lang="fr-FR" i="1" dirty="0" err="1" smtClean="0"/>
              <a:t>nails</a:t>
            </a:r>
            <a:r>
              <a:rPr lang="fr-FR" dirty="0" smtClean="0"/>
              <a:t>)</a:t>
            </a:r>
          </a:p>
          <a:p>
            <a:r>
              <a:rPr lang="fr-FR" dirty="0" smtClean="0"/>
              <a:t>tache rubis (</a:t>
            </a:r>
            <a:r>
              <a:rPr lang="fr-FR" i="1" dirty="0" smtClean="0"/>
              <a:t>cherry </a:t>
            </a:r>
            <a:r>
              <a:rPr lang="fr-FR" i="1" dirty="0" err="1" smtClean="0"/>
              <a:t>angioma</a:t>
            </a:r>
            <a:r>
              <a:rPr lang="fr-FR" dirty="0" smtClean="0"/>
              <a:t>)</a:t>
            </a:r>
          </a:p>
          <a:p>
            <a:r>
              <a:rPr lang="fr-FR" dirty="0" smtClean="0"/>
              <a:t>taches café au lait (</a:t>
            </a:r>
            <a:r>
              <a:rPr lang="fr-FR" i="1" dirty="0" smtClean="0"/>
              <a:t>café au</a:t>
            </a:r>
            <a:r>
              <a:rPr lang="fr-FR" i="1" dirty="0"/>
              <a:t> </a:t>
            </a:r>
            <a:r>
              <a:rPr lang="fr-FR" i="1" dirty="0" smtClean="0"/>
              <a:t>lait spots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425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Codes de la langue médicale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427991"/>
              </p:ext>
            </p:extLst>
          </p:nvPr>
        </p:nvGraphicFramePr>
        <p:xfrm>
          <a:off x="457200" y="1650999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14732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Registre ou discours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Écrit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Oral </a:t>
                      </a:r>
                    </a:p>
                    <a:p>
                      <a:pPr algn="ctr"/>
                      <a:r>
                        <a:rPr lang="fr-FR" sz="2000" dirty="0" smtClean="0"/>
                        <a:t>entre initiés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Oral </a:t>
                      </a:r>
                    </a:p>
                    <a:p>
                      <a:pPr algn="ctr"/>
                      <a:r>
                        <a:rPr lang="fr-FR" sz="2000" dirty="0" smtClean="0"/>
                        <a:t>avec le patient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Jargon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Familier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Terminologie classique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Terminologie officielle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Phraséologie idiomatique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Métaphores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Populaire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16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620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dirty="0" smtClean="0"/>
              <a:t>Le français médical, héritier d’une longue tradition, fait toujours preuve de créativité et s’adapte à l’évolution des connaissances.</a:t>
            </a:r>
          </a:p>
          <a:p>
            <a:r>
              <a:rPr lang="fr-FR" dirty="0" smtClean="0"/>
              <a:t>Il a toujours une place importante</a:t>
            </a:r>
            <a:r>
              <a:rPr lang="fr-FR" dirty="0" smtClean="0"/>
              <a:t> dans la diffusion du savoir et dans la formation médicale, initiale et continue.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83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405"/>
            <a:ext cx="8229600" cy="1143000"/>
          </a:xfrm>
        </p:spPr>
        <p:txBody>
          <a:bodyPr/>
          <a:lstStyle/>
          <a:p>
            <a:r>
              <a:rPr lang="fr-FR" dirty="0" smtClean="0"/>
              <a:t>Hybrides : emplois particuliers</a:t>
            </a:r>
            <a:endParaRPr lang="fr-FR" dirty="0"/>
          </a:p>
        </p:txBody>
      </p:sp>
      <p:pic>
        <p:nvPicPr>
          <p:cNvPr id="5" name="Espace réservé du contenu 4" descr="Capture d’écran 2018-08-04 à 15.32.5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80"/>
          <a:stretch>
            <a:fillRect/>
          </a:stretch>
        </p:blipFill>
        <p:spPr>
          <a:xfrm>
            <a:off x="457200" y="1208461"/>
            <a:ext cx="8229600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612588" y="6200589"/>
            <a:ext cx="31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Quérin S, </a:t>
            </a:r>
            <a:r>
              <a:rPr lang="fr-FR" i="1" dirty="0" smtClean="0"/>
              <a:t>Meta</a:t>
            </a:r>
            <a:r>
              <a:rPr lang="fr-FR" dirty="0" smtClean="0"/>
              <a:t>, 2001; 26 : 7-15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16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fr-FR" dirty="0" smtClean="0"/>
              <a:t>Dérivation savante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933" y="990612"/>
            <a:ext cx="8720667" cy="4525963"/>
          </a:xfrm>
        </p:spPr>
        <p:txBody>
          <a:bodyPr/>
          <a:lstStyle/>
          <a:p>
            <a:r>
              <a:rPr lang="fr-FR" dirty="0" smtClean="0"/>
              <a:t>classique : artère &gt; </a:t>
            </a:r>
            <a:r>
              <a:rPr lang="fr-FR" dirty="0"/>
              <a:t>artériole, artérite</a:t>
            </a:r>
            <a:r>
              <a:rPr lang="fr-FR" dirty="0" smtClean="0"/>
              <a:t>, artériectomie, artériotomie, artériographie,…</a:t>
            </a:r>
          </a:p>
          <a:p>
            <a:r>
              <a:rPr lang="fr-FR" dirty="0" smtClean="0"/>
              <a:t>à l’aide de suffixes savants conventionnels :          -ase, -</a:t>
            </a:r>
            <a:r>
              <a:rPr lang="fr-FR" dirty="0" err="1" smtClean="0"/>
              <a:t>ie</a:t>
            </a:r>
            <a:r>
              <a:rPr lang="fr-FR" dirty="0" smtClean="0"/>
              <a:t>, -ite, -</a:t>
            </a:r>
            <a:r>
              <a:rPr lang="fr-FR" dirty="0" err="1" smtClean="0"/>
              <a:t>ome</a:t>
            </a:r>
            <a:r>
              <a:rPr lang="fr-FR" dirty="0" smtClean="0"/>
              <a:t>, -ose </a:t>
            </a:r>
          </a:p>
          <a:p>
            <a:r>
              <a:rPr lang="fr-FR" dirty="0" smtClean="0"/>
              <a:t>parfois prolifi</a:t>
            </a:r>
            <a:r>
              <a:rPr lang="fr-FR" dirty="0" smtClean="0"/>
              <a:t>que : </a:t>
            </a:r>
            <a:r>
              <a:rPr lang="fr-FR" dirty="0" smtClean="0"/>
              <a:t>os</a:t>
            </a:r>
            <a:r>
              <a:rPr lang="fr-FR" dirty="0"/>
              <a:t> </a:t>
            </a:r>
            <a:r>
              <a:rPr lang="fr-FR" dirty="0" smtClean="0"/>
              <a:t>&gt;</a:t>
            </a:r>
            <a:r>
              <a:rPr lang="fr-FR" dirty="0" smtClean="0"/>
              <a:t> ossature, osséine, osselet, ossification, osseux, ossifier, </a:t>
            </a:r>
            <a:r>
              <a:rPr lang="fr-FR" dirty="0" err="1" smtClean="0"/>
              <a:t>ossifluent</a:t>
            </a:r>
            <a:r>
              <a:rPr lang="fr-FR" dirty="0" smtClean="0"/>
              <a:t>, ossu </a:t>
            </a:r>
          </a:p>
          <a:p>
            <a:r>
              <a:rPr lang="fr-FR" dirty="0"/>
              <a:t>parfois plus recherchée et d’emploi plus limité : cécité &gt; </a:t>
            </a:r>
            <a:r>
              <a:rPr lang="fr-FR" dirty="0" err="1"/>
              <a:t>cécitant</a:t>
            </a:r>
            <a:r>
              <a:rPr lang="fr-FR" dirty="0"/>
              <a:t>, technétium &gt; </a:t>
            </a:r>
            <a:r>
              <a:rPr lang="fr-FR" dirty="0" err="1" smtClean="0"/>
              <a:t>technétié</a:t>
            </a:r>
            <a:endParaRPr lang="fr-FR" dirty="0" smtClean="0"/>
          </a:p>
          <a:p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08494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Dérivation savante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3"/>
            <a:ext cx="8229600" cy="4525963"/>
          </a:xfrm>
        </p:spPr>
        <p:txBody>
          <a:bodyPr/>
          <a:lstStyle/>
          <a:p>
            <a:r>
              <a:rPr lang="fr-FR" dirty="0"/>
              <a:t>par </a:t>
            </a:r>
            <a:r>
              <a:rPr lang="fr-FR" dirty="0" err="1"/>
              <a:t>parasynthèse</a:t>
            </a:r>
            <a:r>
              <a:rPr lang="fr-FR" dirty="0"/>
              <a:t> (préfixe + suffixe) : épicrânienne, intraveineuse, sous-diaphragmatique,…</a:t>
            </a:r>
          </a:p>
          <a:p>
            <a:r>
              <a:rPr lang="fr-FR" dirty="0" smtClean="0"/>
              <a:t>à </a:t>
            </a:r>
            <a:r>
              <a:rPr lang="fr-FR" dirty="0"/>
              <a:t>partir d’emprunts : handicap &gt; handicaper</a:t>
            </a:r>
          </a:p>
          <a:p>
            <a:r>
              <a:rPr lang="fr-FR" dirty="0" smtClean="0"/>
              <a:t>à partir de sigles ou d’acronymes : </a:t>
            </a:r>
            <a:r>
              <a:rPr lang="fr-FR" dirty="0" err="1" smtClean="0"/>
              <a:t>BCGite</a:t>
            </a:r>
            <a:r>
              <a:rPr lang="fr-FR" dirty="0" smtClean="0"/>
              <a:t> (ou </a:t>
            </a:r>
            <a:r>
              <a:rPr lang="fr-FR" dirty="0" err="1" smtClean="0"/>
              <a:t>bécégite</a:t>
            </a:r>
            <a:r>
              <a:rPr lang="fr-FR" dirty="0" smtClean="0"/>
              <a:t>), remnographie, sidéen</a:t>
            </a:r>
          </a:p>
          <a:p>
            <a:r>
              <a:rPr lang="fr-FR" dirty="0" smtClean="0"/>
              <a:t>au go</a:t>
            </a:r>
            <a:r>
              <a:rPr lang="fr-FR" dirty="0" smtClean="0"/>
              <a:t>ût du jour</a:t>
            </a:r>
            <a:r>
              <a:rPr lang="fr-FR" dirty="0" smtClean="0"/>
              <a:t> </a:t>
            </a:r>
            <a:r>
              <a:rPr lang="fr-FR" dirty="0"/>
              <a:t>: prescription &gt; « </a:t>
            </a:r>
            <a:r>
              <a:rPr lang="fr-FR" dirty="0" err="1"/>
              <a:t>déprescription</a:t>
            </a:r>
            <a:r>
              <a:rPr lang="fr-FR" dirty="0"/>
              <a:t> 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5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fr-FR" dirty="0" smtClean="0"/>
              <a:t>Dérivation </a:t>
            </a:r>
            <a:r>
              <a:rPr lang="fr-FR" dirty="0" smtClean="0"/>
              <a:t>et paronymes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5876"/>
            <a:ext cx="8229600" cy="4525963"/>
          </a:xfrm>
        </p:spPr>
        <p:txBody>
          <a:bodyPr/>
          <a:lstStyle/>
          <a:p>
            <a:r>
              <a:rPr lang="fr-FR" dirty="0" smtClean="0"/>
              <a:t>adhérer &gt; </a:t>
            </a:r>
            <a:r>
              <a:rPr lang="fr-FR" dirty="0" smtClean="0"/>
              <a:t>adhérence/adhésion</a:t>
            </a:r>
          </a:p>
          <a:p>
            <a:r>
              <a:rPr lang="fr-FR" dirty="0" smtClean="0"/>
              <a:t>bile &gt; </a:t>
            </a:r>
            <a:r>
              <a:rPr lang="fr-FR" dirty="0" smtClean="0"/>
              <a:t>biliaire/bilieux</a:t>
            </a:r>
          </a:p>
          <a:p>
            <a:r>
              <a:rPr lang="fr-FR" dirty="0" smtClean="0"/>
              <a:t>cadavre &gt; </a:t>
            </a:r>
            <a:r>
              <a:rPr lang="fr-FR" dirty="0" smtClean="0"/>
              <a:t>cadavéreux/cadavérique</a:t>
            </a:r>
          </a:p>
          <a:p>
            <a:r>
              <a:rPr lang="fr-FR" dirty="0" smtClean="0"/>
              <a:t>couronne &gt; </a:t>
            </a:r>
            <a:r>
              <a:rPr lang="fr-FR" dirty="0" smtClean="0"/>
              <a:t>coronaire/coronarien</a:t>
            </a:r>
          </a:p>
          <a:p>
            <a:r>
              <a:rPr lang="fr-FR" dirty="0" smtClean="0"/>
              <a:t>kyste &gt; multi-/pluri-/</a:t>
            </a:r>
            <a:r>
              <a:rPr lang="fr-FR" dirty="0" err="1" smtClean="0"/>
              <a:t>polykystique</a:t>
            </a:r>
            <a:endParaRPr lang="fr-FR" dirty="0" smtClean="0"/>
          </a:p>
          <a:p>
            <a:r>
              <a:rPr lang="fr-FR" dirty="0" smtClean="0"/>
              <a:t>sac (&gt; sacciforme) &gt; saccule &gt; </a:t>
            </a:r>
            <a:r>
              <a:rPr lang="fr-FR" dirty="0" err="1" smtClean="0"/>
              <a:t>sacculaire</a:t>
            </a:r>
            <a:endParaRPr lang="fr-FR" dirty="0" smtClean="0"/>
          </a:p>
          <a:p>
            <a:r>
              <a:rPr lang="fr-FR" dirty="0" smtClean="0"/>
              <a:t>vessie (&gt; vésical) &gt; vésicule &gt; </a:t>
            </a:r>
            <a:r>
              <a:rPr lang="fr-FR" dirty="0" smtClean="0"/>
              <a:t>vésiculaire/vésiculeux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22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1143000"/>
          </a:xfrm>
        </p:spPr>
        <p:txBody>
          <a:bodyPr/>
          <a:lstStyle/>
          <a:p>
            <a:r>
              <a:rPr lang="fr-FR" dirty="0" smtClean="0"/>
              <a:t>Simplification par haplologie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7004"/>
            <a:ext cx="8229600" cy="4525963"/>
          </a:xfrm>
        </p:spPr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éphalalgie </a:t>
            </a:r>
            <a:r>
              <a:rPr lang="fr-FR" dirty="0" smtClean="0">
                <a:sym typeface="Wingdings"/>
              </a:rPr>
              <a:t>&gt; </a:t>
            </a:r>
            <a:r>
              <a:rPr lang="fr-FR" dirty="0" err="1" smtClean="0">
                <a:sym typeface="Wingdings"/>
              </a:rPr>
              <a:t>céphalgie</a:t>
            </a:r>
            <a:endParaRPr lang="fr-FR" dirty="0" smtClean="0">
              <a:sym typeface="Wingdings"/>
            </a:endParaRPr>
          </a:p>
          <a:p>
            <a:r>
              <a:rPr lang="fr-FR" dirty="0" err="1" smtClean="0"/>
              <a:t>néonatalologie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&gt; néonatologie</a:t>
            </a:r>
          </a:p>
          <a:p>
            <a:r>
              <a:rPr lang="fr-FR" dirty="0" err="1">
                <a:sym typeface="Wingdings"/>
              </a:rPr>
              <a:t>s</a:t>
            </a:r>
            <a:r>
              <a:rPr lang="fr-FR" dirty="0" err="1" smtClean="0">
                <a:sym typeface="Wingdings"/>
              </a:rPr>
              <a:t>arcocopte</a:t>
            </a:r>
            <a:r>
              <a:rPr lang="fr-FR" dirty="0" smtClean="0">
                <a:sym typeface="Wingdings"/>
              </a:rPr>
              <a:t> &gt; sarcopte</a:t>
            </a:r>
          </a:p>
          <a:p>
            <a:pPr marL="0" indent="0">
              <a:buNone/>
            </a:pPr>
            <a:r>
              <a:rPr lang="fr-FR" i="1" dirty="0" smtClean="0">
                <a:sym typeface="Wingdings"/>
              </a:rPr>
              <a:t>Note</a:t>
            </a:r>
            <a:r>
              <a:rPr lang="fr-FR" dirty="0" smtClean="0">
                <a:sym typeface="Wingdings"/>
              </a:rPr>
              <a:t> : coloscopie (au lieu de *colonoscopie) relève davantage des habitudes de formation des dérivés de c</a:t>
            </a:r>
            <a:r>
              <a:rPr lang="fr-FR" dirty="0" smtClean="0">
                <a:sym typeface="Wingdings"/>
              </a:rPr>
              <a:t>ôlon (colectomie, colostomie…) et </a:t>
            </a:r>
            <a:r>
              <a:rPr lang="fr-FR" dirty="0" smtClean="0">
                <a:sym typeface="Wingdings"/>
              </a:rPr>
              <a:t>des termes utilisant le suffixe -scopie (arthroscopie, bronchoscopie,…)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66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Anthroponymes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732" y="1143007"/>
            <a:ext cx="6807201" cy="4525963"/>
          </a:xfrm>
        </p:spPr>
        <p:txBody>
          <a:bodyPr/>
          <a:lstStyle/>
          <a:p>
            <a:r>
              <a:rPr lang="fr-FR" dirty="0" smtClean="0"/>
              <a:t>s</a:t>
            </a:r>
            <a:r>
              <a:rPr lang="fr-FR" dirty="0" smtClean="0"/>
              <a:t>ignes </a:t>
            </a:r>
            <a:r>
              <a:rPr lang="fr-FR" smtClean="0"/>
              <a:t>de Lhermitte, </a:t>
            </a:r>
            <a:r>
              <a:rPr lang="fr-FR" dirty="0" smtClean="0"/>
              <a:t>de Musset, de Popeye,…</a:t>
            </a:r>
          </a:p>
          <a:p>
            <a:r>
              <a:rPr lang="fr-FR" dirty="0" smtClean="0"/>
              <a:t>devenus </a:t>
            </a:r>
            <a:r>
              <a:rPr lang="fr-FR" dirty="0" smtClean="0"/>
              <a:t>noms communs : </a:t>
            </a:r>
            <a:r>
              <a:rPr lang="fr-FR" dirty="0" err="1" smtClean="0"/>
              <a:t>addisonisme</a:t>
            </a:r>
            <a:r>
              <a:rPr lang="fr-FR" dirty="0" smtClean="0"/>
              <a:t>, </a:t>
            </a:r>
            <a:r>
              <a:rPr lang="fr-FR" dirty="0" err="1" smtClean="0"/>
              <a:t>alzheimer</a:t>
            </a:r>
            <a:r>
              <a:rPr lang="fr-FR" dirty="0" smtClean="0"/>
              <a:t>, bartholinite, bilharziose, brucellose, daltonisme, </a:t>
            </a:r>
            <a:r>
              <a:rPr lang="fr-FR" dirty="0" smtClean="0"/>
              <a:t>hippocratisme</a:t>
            </a:r>
            <a:r>
              <a:rPr lang="fr-FR" dirty="0" smtClean="0"/>
              <a:t>, listériose, mendélisme, parkinson, pasteurisation, </a:t>
            </a:r>
            <a:r>
              <a:rPr lang="fr-FR" dirty="0" smtClean="0"/>
              <a:t>salmonellose</a:t>
            </a:r>
          </a:p>
          <a:p>
            <a:r>
              <a:rPr lang="fr-FR" dirty="0" smtClean="0"/>
              <a:t>dérivés </a:t>
            </a:r>
            <a:r>
              <a:rPr lang="fr-FR" dirty="0" smtClean="0"/>
              <a:t>: </a:t>
            </a:r>
            <a:r>
              <a:rPr lang="fr-FR" dirty="0" smtClean="0"/>
              <a:t>daltonien</a:t>
            </a:r>
            <a:r>
              <a:rPr lang="fr-FR" dirty="0" smtClean="0"/>
              <a:t>, </a:t>
            </a:r>
            <a:r>
              <a:rPr lang="fr-FR" dirty="0" smtClean="0"/>
              <a:t>parkinsonien</a:t>
            </a:r>
            <a:r>
              <a:rPr lang="fr-FR" dirty="0" smtClean="0"/>
              <a:t>,</a:t>
            </a:r>
            <a:r>
              <a:rPr lang="fr-FR" dirty="0" smtClean="0"/>
              <a:t>…</a:t>
            </a:r>
            <a:endParaRPr lang="fr-FR" dirty="0" smtClean="0"/>
          </a:p>
        </p:txBody>
      </p:sp>
      <p:pic>
        <p:nvPicPr>
          <p:cNvPr id="4" name="Image 3" descr="Capture d’écran 2018-09-20 à 14.16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7" y="2052711"/>
            <a:ext cx="2353732" cy="31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Colloque Qualité G3 oct 2018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Colloque Qualité G3 oct 2018.potx</Template>
  <TotalTime>75327</TotalTime>
  <Words>1601</Words>
  <Application>Microsoft Macintosh PowerPoint</Application>
  <PresentationFormat>Présentation à l'écran (4:3)</PresentationFormat>
  <Paragraphs>390</Paragraphs>
  <Slides>39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Présentation Colloque Qualité G3 oct 2018</vt:lpstr>
      <vt:lpstr>Conception personnalisée</vt:lpstr>
      <vt:lpstr>La créativité lexicale de la langue médicale actuelle :  analyse comparative interlingue  Le français médical        </vt:lpstr>
      <vt:lpstr>Composition savante</vt:lpstr>
      <vt:lpstr>Hybrides gréco-latins</vt:lpstr>
      <vt:lpstr>Hybrides : emplois particuliers</vt:lpstr>
      <vt:lpstr>Dérivation savante</vt:lpstr>
      <vt:lpstr>Dérivation savante (suite)</vt:lpstr>
      <vt:lpstr>Dérivation et paronymes</vt:lpstr>
      <vt:lpstr>Simplification par haplologie</vt:lpstr>
      <vt:lpstr> Anthroponymes  </vt:lpstr>
      <vt:lpstr>Toponymes  devenus termes médicaux</vt:lpstr>
      <vt:lpstr>Sigles et acronymes</vt:lpstr>
      <vt:lpstr>Dictionnaire médical  de l’Académie de médecine</vt:lpstr>
      <vt:lpstr>Néologismes et équivalents d’anglicismes : FranceTerme</vt:lpstr>
      <vt:lpstr>Comité d’étude des termes médicaux français (CETMF)</vt:lpstr>
      <vt:lpstr>Québécismes médicaux</vt:lpstr>
      <vt:lpstr>OQLF et GDT</vt:lpstr>
      <vt:lpstr>Comité québécois d’étude du français médical (CQEFM)</vt:lpstr>
      <vt:lpstr>Emprunts de nécessité et de commodité à l’anglais </vt:lpstr>
      <vt:lpstr>Équivalents de pattern</vt:lpstr>
      <vt:lpstr>Emprunts à l’arabe</vt:lpstr>
      <vt:lpstr>Emprunts à d’autres langues</vt:lpstr>
      <vt:lpstr>Dénominations communes internationales des médicaments</vt:lpstr>
      <vt:lpstr>Traduction française de la Terminologia Anatomica</vt:lpstr>
      <vt:lpstr>Nouveaux termes anatomiques</vt:lpstr>
      <vt:lpstr>Traduction française du DSM-5</vt:lpstr>
      <vt:lpstr>DSM-5 : nouveautés</vt:lpstr>
      <vt:lpstr>Addiction</vt:lpstr>
      <vt:lpstr>Autres traductions françaises de terminologies internationales</vt:lpstr>
      <vt:lpstr>Phraséologie : titres d’articles</vt:lpstr>
      <vt:lpstr>Collocations</vt:lpstr>
      <vt:lpstr>Verbes cooccurrents de diagnostic</vt:lpstr>
      <vt:lpstr>Noms cooccurrents de subir</vt:lpstr>
      <vt:lpstr>Caractère de la douleur</vt:lpstr>
      <vt:lpstr>Métaphores</vt:lpstr>
      <vt:lpstr>Métaphores en radiologie</vt:lpstr>
      <vt:lpstr>Autres cooccurrents de fracture</vt:lpstr>
      <vt:lpstr>Métaphores en dermatologie</vt:lpstr>
      <vt:lpstr>Codes de la langue médicale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Quérin</dc:creator>
  <cp:lastModifiedBy>Serge Quérin</cp:lastModifiedBy>
  <cp:revision>181</cp:revision>
  <dcterms:created xsi:type="dcterms:W3CDTF">2018-06-17T12:00:27Z</dcterms:created>
  <dcterms:modified xsi:type="dcterms:W3CDTF">2018-09-25T21:13:44Z</dcterms:modified>
</cp:coreProperties>
</file>